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04" r:id="rId1"/>
  </p:sldMasterIdLst>
  <p:notesMasterIdLst>
    <p:notesMasterId r:id="rId36"/>
  </p:notesMasterIdLst>
  <p:handoutMasterIdLst>
    <p:handoutMasterId r:id="rId37"/>
  </p:handoutMasterIdLst>
  <p:sldIdLst>
    <p:sldId id="256" r:id="rId2"/>
    <p:sldId id="284" r:id="rId3"/>
    <p:sldId id="264" r:id="rId4"/>
    <p:sldId id="265" r:id="rId5"/>
    <p:sldId id="266" r:id="rId6"/>
    <p:sldId id="283" r:id="rId7"/>
    <p:sldId id="294" r:id="rId8"/>
    <p:sldId id="268" r:id="rId9"/>
    <p:sldId id="257" r:id="rId10"/>
    <p:sldId id="258" r:id="rId11"/>
    <p:sldId id="259" r:id="rId12"/>
    <p:sldId id="285" r:id="rId13"/>
    <p:sldId id="269" r:id="rId14"/>
    <p:sldId id="286" r:id="rId15"/>
    <p:sldId id="288" r:id="rId16"/>
    <p:sldId id="270" r:id="rId17"/>
    <p:sldId id="287" r:id="rId18"/>
    <p:sldId id="271" r:id="rId19"/>
    <p:sldId id="272" r:id="rId20"/>
    <p:sldId id="273" r:id="rId21"/>
    <p:sldId id="289" r:id="rId22"/>
    <p:sldId id="274" r:id="rId23"/>
    <p:sldId id="275" r:id="rId24"/>
    <p:sldId id="290" r:id="rId25"/>
    <p:sldId id="297" r:id="rId26"/>
    <p:sldId id="276" r:id="rId27"/>
    <p:sldId id="291" r:id="rId28"/>
    <p:sldId id="292" r:id="rId29"/>
    <p:sldId id="277" r:id="rId30"/>
    <p:sldId id="293" r:id="rId31"/>
    <p:sldId id="278" r:id="rId32"/>
    <p:sldId id="280" r:id="rId33"/>
    <p:sldId id="281" r:id="rId34"/>
    <p:sldId id="296" r:id="rId35"/>
  </p:sldIdLst>
  <p:sldSz cx="9144000" cy="6858000" type="screen4x3"/>
  <p:notesSz cx="7077075" cy="90773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F933"/>
    <a:srgbClr val="FF7C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49" autoAdjust="0"/>
    <p:restoredTop sz="94704" autoAdjust="0"/>
  </p:normalViewPr>
  <p:slideViewPr>
    <p:cSldViewPr>
      <p:cViewPr varScale="1">
        <p:scale>
          <a:sx n="75" d="100"/>
          <a:sy n="75" d="100"/>
        </p:scale>
        <p:origin x="-100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558"/>
    </p:cViewPr>
  </p:sorterViewPr>
  <p:notesViewPr>
    <p:cSldViewPr>
      <p:cViewPr varScale="1">
        <p:scale>
          <a:sx n="82" d="100"/>
          <a:sy n="82" d="100"/>
        </p:scale>
        <p:origin x="-390" y="-102"/>
      </p:cViewPr>
      <p:guideLst>
        <p:guide orient="horz" pos="285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38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53866"/>
          </a:xfrm>
          <a:prstGeom prst="rect">
            <a:avLst/>
          </a:prstGeom>
        </p:spPr>
        <p:txBody>
          <a:bodyPr vert="horz" lIns="91440" tIns="45720" rIns="91440" bIns="45720" rtlCol="0"/>
          <a:lstStyle>
            <a:lvl1pPr algn="r">
              <a:defRPr sz="1200"/>
            </a:lvl1pPr>
          </a:lstStyle>
          <a:p>
            <a:fld id="{B3BE9216-0D7C-4A23-BE9F-11C627AB56E8}" type="datetimeFigureOut">
              <a:rPr lang="en-US" smtClean="0"/>
              <a:pPr/>
              <a:t>9/9/2011</a:t>
            </a:fld>
            <a:endParaRPr lang="en-US"/>
          </a:p>
        </p:txBody>
      </p:sp>
      <p:sp>
        <p:nvSpPr>
          <p:cNvPr id="4" name="Footer Placeholder 3"/>
          <p:cNvSpPr>
            <a:spLocks noGrp="1"/>
          </p:cNvSpPr>
          <p:nvPr>
            <p:ph type="ftr" sz="quarter" idx="2"/>
          </p:nvPr>
        </p:nvSpPr>
        <p:spPr>
          <a:xfrm>
            <a:off x="0" y="8621883"/>
            <a:ext cx="3066733" cy="45386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621883"/>
            <a:ext cx="3066733" cy="453866"/>
          </a:xfrm>
          <a:prstGeom prst="rect">
            <a:avLst/>
          </a:prstGeom>
        </p:spPr>
        <p:txBody>
          <a:bodyPr vert="horz" lIns="91440" tIns="45720" rIns="91440" bIns="45720" rtlCol="0" anchor="b"/>
          <a:lstStyle>
            <a:lvl1pPr algn="r">
              <a:defRPr sz="1200"/>
            </a:lvl1pPr>
          </a:lstStyle>
          <a:p>
            <a:fld id="{D064CDFF-4F43-4C19-AAE6-472070CFF94A}"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38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705" y="0"/>
            <a:ext cx="3066733" cy="453866"/>
          </a:xfrm>
          <a:prstGeom prst="rect">
            <a:avLst/>
          </a:prstGeom>
        </p:spPr>
        <p:txBody>
          <a:bodyPr vert="horz" lIns="91440" tIns="45720" rIns="91440" bIns="45720" rtlCol="0"/>
          <a:lstStyle>
            <a:lvl1pPr algn="r">
              <a:defRPr sz="1200"/>
            </a:lvl1pPr>
          </a:lstStyle>
          <a:p>
            <a:fld id="{B2B119D9-3B08-439D-8AD0-717633C7BC44}" type="datetimeFigureOut">
              <a:rPr lang="en-US" smtClean="0"/>
              <a:pPr/>
              <a:t>9/9/2011</a:t>
            </a:fld>
            <a:endParaRPr lang="en-US"/>
          </a:p>
        </p:txBody>
      </p:sp>
      <p:sp>
        <p:nvSpPr>
          <p:cNvPr id="4" name="Slide Image Placeholder 3"/>
          <p:cNvSpPr>
            <a:spLocks noGrp="1" noRot="1" noChangeAspect="1"/>
          </p:cNvSpPr>
          <p:nvPr>
            <p:ph type="sldImg" idx="2"/>
          </p:nvPr>
        </p:nvSpPr>
        <p:spPr>
          <a:xfrm>
            <a:off x="1270000" y="681038"/>
            <a:ext cx="4537075" cy="34036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7708" y="4311730"/>
            <a:ext cx="5661660" cy="40847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1883"/>
            <a:ext cx="3066733" cy="4538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621883"/>
            <a:ext cx="3066733" cy="453866"/>
          </a:xfrm>
          <a:prstGeom prst="rect">
            <a:avLst/>
          </a:prstGeom>
        </p:spPr>
        <p:txBody>
          <a:bodyPr vert="horz" lIns="91440" tIns="45720" rIns="91440" bIns="45720" rtlCol="0" anchor="b"/>
          <a:lstStyle>
            <a:lvl1pPr algn="r">
              <a:defRPr sz="1200"/>
            </a:lvl1pPr>
          </a:lstStyle>
          <a:p>
            <a:fld id="{13F0EF8C-DC82-43DA-916F-81C9EA918D3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18</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0EF8C-DC82-43DA-916F-81C9EA918D34}" type="slidenum">
              <a:rPr lang="en-US" smtClean="0"/>
              <a:pPr/>
              <a:t>20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34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3F0EF8C-DC82-43DA-916F-81C9EA918D34}"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3F0EF8C-DC82-43DA-916F-81C9EA918D34}"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25C0D07-8458-4EB4-ABC1-BE6E009BAB7E}" type="datetimeFigureOut">
              <a:rPr lang="en-US" smtClean="0"/>
              <a:pPr/>
              <a:t>9/9/2011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5C0D07-8458-4EB4-ABC1-BE6E009BAB7E}" type="datetimeFigureOut">
              <a:rPr lang="en-US" smtClean="0"/>
              <a:pPr/>
              <a:t>9/9/2011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5C0D07-8458-4EB4-ABC1-BE6E009BAB7E}" type="datetimeFigureOut">
              <a:rPr lang="en-US" smtClean="0"/>
              <a:pPr/>
              <a:t>9/9/2011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5C0D07-8458-4EB4-ABC1-BE6E009BAB7E}" type="datetimeFigureOut">
              <a:rPr lang="en-US" smtClean="0"/>
              <a:pPr/>
              <a:t>9/9/2011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5C0D07-8458-4EB4-ABC1-BE6E009BAB7E}" type="datetimeFigureOut">
              <a:rPr lang="en-US" smtClean="0"/>
              <a:pPr/>
              <a:t>9/9/2011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25C0D07-8458-4EB4-ABC1-BE6E009BAB7E}" type="datetimeFigureOut">
              <a:rPr lang="en-US" smtClean="0"/>
              <a:pPr/>
              <a:t>9/9/2011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25C0D07-8458-4EB4-ABC1-BE6E009BAB7E}" type="datetimeFigureOut">
              <a:rPr lang="en-US" smtClean="0"/>
              <a:pPr/>
              <a:t>9/9/2011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5C0D07-8458-4EB4-ABC1-BE6E009BAB7E}" type="datetimeFigureOut">
              <a:rPr lang="en-US" smtClean="0"/>
              <a:pPr/>
              <a:t>9/9/2011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5C0D07-8458-4EB4-ABC1-BE6E009BAB7E}" type="datetimeFigureOut">
              <a:rPr lang="en-US" smtClean="0"/>
              <a:pPr/>
              <a:t>9/9/2011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5C0D07-8458-4EB4-ABC1-BE6E009BAB7E}" type="datetimeFigureOut">
              <a:rPr lang="en-US" smtClean="0"/>
              <a:pPr/>
              <a:t>9/9/2011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5C0D07-8458-4EB4-ABC1-BE6E009BAB7E}" type="datetimeFigureOut">
              <a:rPr lang="en-US" smtClean="0"/>
              <a:pPr/>
              <a:t>9/9/2011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B67201-C0B7-4561-8CAB-66328EB65DE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5C0D07-8458-4EB4-ABC1-BE6E009BAB7E}" type="datetimeFigureOut">
              <a:rPr lang="en-US" smtClean="0"/>
              <a:pPr/>
              <a:t>9/9/2011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B67201-C0B7-4561-8CAB-66328EB65DE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5.wmf"/><Relationship Id="rId5" Type="http://schemas.openxmlformats.org/officeDocument/2006/relationships/image" Target="../media/image29.jpeg"/><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gif"/><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 Id="rId9" Type="http://schemas.openxmlformats.org/officeDocument/2006/relationships/image" Target="../media/image39.jpeg"/></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33.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41.jpeg"/><Relationship Id="rId2" Type="http://schemas.openxmlformats.org/officeDocument/2006/relationships/image" Target="../media/image48.jpeg"/><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56.jpeg"/></Relationships>
</file>

<file path=ppt/slides/_rels/slide25.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gif"/><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61.emf"/><Relationship Id="rId5" Type="http://schemas.openxmlformats.org/officeDocument/2006/relationships/image" Target="../media/image60.wmf"/><Relationship Id="rId4" Type="http://schemas.openxmlformats.org/officeDocument/2006/relationships/image" Target="../media/image59.jpeg"/></Relationships>
</file>

<file path=ppt/slides/_rels/slide2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65.gif"/><Relationship Id="rId3" Type="http://schemas.openxmlformats.org/officeDocument/2006/relationships/image" Target="../media/image55.jpeg"/><Relationship Id="rId7" Type="http://schemas.openxmlformats.org/officeDocument/2006/relationships/image" Target="../media/image28.jpeg"/><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64.jpeg"/><Relationship Id="rId5" Type="http://schemas.openxmlformats.org/officeDocument/2006/relationships/image" Target="../media/image27.jpeg"/><Relationship Id="rId4" Type="http://schemas.openxmlformats.org/officeDocument/2006/relationships/image" Target="../media/image48.jpeg"/><Relationship Id="rId9" Type="http://schemas.openxmlformats.org/officeDocument/2006/relationships/image" Target="../media/image66.jpeg"/></Relationships>
</file>

<file path=ppt/slides/_rels/slide2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1.xml.rels><?xml version="1.0" encoding="UTF-8" standalone="yes"?>
<Relationships xmlns="http://schemas.openxmlformats.org/package/2006/relationships"><Relationship Id="rId3" Type="http://schemas.openxmlformats.org/officeDocument/2006/relationships/image" Target="../media/image76.emf"/><Relationship Id="rId2" Type="http://schemas.openxmlformats.org/officeDocument/2006/relationships/image" Target="../media/image75.emf"/><Relationship Id="rId1" Type="http://schemas.openxmlformats.org/officeDocument/2006/relationships/slideLayout" Target="../slideLayouts/slideLayout2.xml"/><Relationship Id="rId4" Type="http://schemas.openxmlformats.org/officeDocument/2006/relationships/image" Target="../media/image77.emf"/></Relationships>
</file>

<file path=ppt/slides/_rels/slide32.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image" Target="../media/image5.wmf"/><Relationship Id="rId7" Type="http://schemas.openxmlformats.org/officeDocument/2006/relationships/image" Target="../media/image9.w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png"/><Relationship Id="rId9" Type="http://schemas.openxmlformats.org/officeDocument/2006/relationships/image" Target="../media/image11.wmf"/></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6629400"/>
          </a:xfrm>
        </p:spPr>
        <p:txBody>
          <a:bodyPr>
            <a:normAutofit fontScale="90000"/>
            <a:scene3d>
              <a:camera prst="orthographicFront"/>
              <a:lightRig rig="freezing" dir="t"/>
            </a:scene3d>
            <a:sp3d extrusionH="57150" prstMaterial="softEdge">
              <a:bevelT w="38100" h="38100"/>
              <a:bevelB w="38100" h="38100"/>
              <a:extrusionClr>
                <a:schemeClr val="accent1"/>
              </a:extrusionClr>
            </a:sp3d>
          </a:bodyPr>
          <a:lstStyle/>
          <a:p>
            <a: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Fostering </a:t>
            </a:r>
            <a:r>
              <a:rPr lang="en-US" sz="4800" b="1" dirty="0" err="1"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Metacognitive</a:t>
            </a:r>
            <a: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 Minds:</a:t>
            </a:r>
            <a:b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br>
            <a: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Exploring Reading Strategies</a:t>
            </a:r>
            <a:b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br>
            <a: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in Reading Workshop </a:t>
            </a:r>
            <a:br>
              <a:rPr lang="en-US" sz="48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br>
            <a:r>
              <a:rPr lang="en-US"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
            </a:r>
            <a:br>
              <a:rPr lang="en-US"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br>
            <a:r>
              <a:rPr lang="en-US" b="1" dirty="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t/>
            </a:r>
            <a:br>
              <a:rPr lang="en-US" b="1" dirty="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dist="50800" dir="4200000" sx="99000" sy="99000" algn="ctr" rotWithShape="0">
                    <a:schemeClr val="accent4">
                      <a:lumMod val="20000"/>
                      <a:lumOff val="80000"/>
                    </a:schemeClr>
                  </a:outerShdw>
                </a:effectLst>
              </a:rPr>
            </a:br>
            <a:r>
              <a:rPr lang="en-US" b="1" dirty="0" smtClean="0">
                <a:effectLst>
                  <a:outerShdw dist="50800" dir="4200000" sx="99000" sy="99000" algn="ctr" rotWithShape="0">
                    <a:schemeClr val="accent4">
                      <a:lumMod val="20000"/>
                      <a:lumOff val="80000"/>
                    </a:schemeClr>
                  </a:outerShdw>
                </a:effectLst>
              </a:rPr>
              <a:t/>
            </a:r>
            <a:br>
              <a:rPr lang="en-US" b="1" dirty="0" smtClean="0">
                <a:effectLst>
                  <a:outerShdw dist="50800" dir="4200000" sx="99000" sy="99000" algn="ctr" rotWithShape="0">
                    <a:schemeClr val="accent4">
                      <a:lumMod val="20000"/>
                      <a:lumOff val="80000"/>
                    </a:schemeClr>
                  </a:outerShdw>
                </a:effectLst>
              </a:rPr>
            </a:br>
            <a:r>
              <a:rPr lang="en-US" dirty="0"/>
              <a:t/>
            </a:r>
            <a:br>
              <a:rPr lang="en-US" dirty="0"/>
            </a:br>
            <a:r>
              <a:rPr lang="en-US" dirty="0" smtClean="0"/>
              <a:t/>
            </a:r>
            <a:br>
              <a:rPr lang="en-US" dirty="0" smtClean="0"/>
            </a:br>
            <a:r>
              <a:rPr lang="en-US" dirty="0"/>
              <a:t/>
            </a:r>
            <a:br>
              <a:rPr lang="en-US" dirty="0"/>
            </a:br>
            <a:endParaRPr lang="en-US" sz="3000" dirty="0"/>
          </a:p>
        </p:txBody>
      </p:sp>
      <p:sp>
        <p:nvSpPr>
          <p:cNvPr id="3" name="Subtitle 2"/>
          <p:cNvSpPr>
            <a:spLocks noGrp="1"/>
          </p:cNvSpPr>
          <p:nvPr>
            <p:ph type="subTitle" idx="1"/>
          </p:nvPr>
        </p:nvSpPr>
        <p:spPr>
          <a:xfrm>
            <a:off x="1447800" y="4648200"/>
            <a:ext cx="6400800" cy="1752600"/>
          </a:xfrm>
        </p:spPr>
        <p:txBody>
          <a:bodyPr>
            <a:normAutofit fontScale="92500" lnSpcReduction="20000"/>
          </a:bodyPr>
          <a:lstStyle/>
          <a:p>
            <a:endParaRPr lang="en-US" dirty="0" smtClean="0"/>
          </a:p>
          <a:p>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Kristen </a:t>
            </a:r>
            <a:r>
              <a:rPr lang="en-US" b="1" dirty="0" err="1" smtClean="0">
                <a:gradFill>
                  <a:gsLst>
                    <a:gs pos="0">
                      <a:srgbClr val="000000"/>
                    </a:gs>
                    <a:gs pos="39999">
                      <a:srgbClr val="0A128C"/>
                    </a:gs>
                    <a:gs pos="70000">
                      <a:srgbClr val="181CC7"/>
                    </a:gs>
                    <a:gs pos="88000">
                      <a:srgbClr val="7005D4"/>
                    </a:gs>
                    <a:gs pos="100000">
                      <a:srgbClr val="8C3D91"/>
                    </a:gs>
                  </a:gsLst>
                  <a:lin ang="5400000" scaled="0"/>
                </a:gradFill>
              </a:rPr>
              <a:t>Lazuta</a:t>
            </a: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3</a:t>
            </a:r>
            <a:r>
              <a:rPr lang="en-US" b="1" baseline="30000" dirty="0" smtClean="0">
                <a:gradFill>
                  <a:gsLst>
                    <a:gs pos="0">
                      <a:srgbClr val="000000"/>
                    </a:gs>
                    <a:gs pos="39999">
                      <a:srgbClr val="0A128C"/>
                    </a:gs>
                    <a:gs pos="70000">
                      <a:srgbClr val="181CC7"/>
                    </a:gs>
                    <a:gs pos="88000">
                      <a:srgbClr val="7005D4"/>
                    </a:gs>
                    <a:gs pos="100000">
                      <a:srgbClr val="8C3D91"/>
                    </a:gs>
                  </a:gsLst>
                  <a:lin ang="5400000" scaled="0"/>
                </a:gradFill>
              </a:rPr>
              <a:t>rd</a:t>
            </a: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 Grade</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Mason City Schools</a:t>
            </a:r>
            <a:endParaRPr lang="en-US" b="1" dirty="0">
              <a:gradFill>
                <a:gsLst>
                  <a:gs pos="0">
                    <a:srgbClr val="000000"/>
                  </a:gs>
                  <a:gs pos="39999">
                    <a:srgbClr val="0A128C"/>
                  </a:gs>
                  <a:gs pos="70000">
                    <a:srgbClr val="181CC7"/>
                  </a:gs>
                  <a:gs pos="88000">
                    <a:srgbClr val="7005D4"/>
                  </a:gs>
                  <a:gs pos="100000">
                    <a:srgbClr val="8C3D91"/>
                  </a:gs>
                </a:gsLst>
                <a:lin ang="5400000" scaled="0"/>
              </a:gradFill>
            </a:endParaRPr>
          </a:p>
        </p:txBody>
      </p:sp>
      <p:sp>
        <p:nvSpPr>
          <p:cNvPr id="5" name="TextBox 4"/>
          <p:cNvSpPr txBox="1"/>
          <p:nvPr/>
        </p:nvSpPr>
        <p:spPr>
          <a:xfrm>
            <a:off x="6400800" y="3124200"/>
            <a:ext cx="1295400"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b="1" dirty="0" smtClean="0"/>
              <a:t>Schema</a:t>
            </a:r>
            <a:endParaRPr lang="en-US" b="1" dirty="0"/>
          </a:p>
        </p:txBody>
      </p:sp>
      <p:sp>
        <p:nvSpPr>
          <p:cNvPr id="6" name="TextBox 5"/>
          <p:cNvSpPr txBox="1"/>
          <p:nvPr/>
        </p:nvSpPr>
        <p:spPr>
          <a:xfrm>
            <a:off x="1613297" y="3170068"/>
            <a:ext cx="1295400"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b="1" dirty="0" smtClean="0"/>
              <a:t>Inferring</a:t>
            </a:r>
            <a:r>
              <a:rPr lang="en-US" dirty="0" smtClean="0"/>
              <a:t> </a:t>
            </a:r>
            <a:endParaRPr lang="en-US" dirty="0"/>
          </a:p>
        </p:txBody>
      </p:sp>
      <p:sp>
        <p:nvSpPr>
          <p:cNvPr id="7" name="TextBox 6"/>
          <p:cNvSpPr txBox="1"/>
          <p:nvPr/>
        </p:nvSpPr>
        <p:spPr>
          <a:xfrm>
            <a:off x="6400800" y="2286000"/>
            <a:ext cx="1600200"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b="1" dirty="0" smtClean="0"/>
              <a:t>Visualizing</a:t>
            </a:r>
            <a:endParaRPr lang="en-US" b="1" dirty="0"/>
          </a:p>
        </p:txBody>
      </p:sp>
      <p:sp>
        <p:nvSpPr>
          <p:cNvPr id="8" name="TextBox 7"/>
          <p:cNvSpPr txBox="1"/>
          <p:nvPr/>
        </p:nvSpPr>
        <p:spPr>
          <a:xfrm>
            <a:off x="1295400" y="4191000"/>
            <a:ext cx="1828800"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b="1" dirty="0" smtClean="0"/>
              <a:t>Synthesizing </a:t>
            </a:r>
            <a:endParaRPr lang="en-US" b="1" dirty="0"/>
          </a:p>
        </p:txBody>
      </p:sp>
      <p:sp>
        <p:nvSpPr>
          <p:cNvPr id="9" name="TextBox 8"/>
          <p:cNvSpPr txBox="1"/>
          <p:nvPr/>
        </p:nvSpPr>
        <p:spPr>
          <a:xfrm>
            <a:off x="6400800" y="4038600"/>
            <a:ext cx="1739502" cy="646331"/>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b="1" dirty="0" smtClean="0"/>
              <a:t>Determining Importance </a:t>
            </a:r>
            <a:endParaRPr lang="en-US" b="1" dirty="0"/>
          </a:p>
        </p:txBody>
      </p:sp>
      <p:sp>
        <p:nvSpPr>
          <p:cNvPr id="10" name="TextBox 9"/>
          <p:cNvSpPr txBox="1"/>
          <p:nvPr/>
        </p:nvSpPr>
        <p:spPr>
          <a:xfrm>
            <a:off x="1371600" y="2286000"/>
            <a:ext cx="1752600" cy="369332"/>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b="1" dirty="0" smtClean="0"/>
              <a:t>Questioning</a:t>
            </a:r>
            <a:endParaRPr lang="en-US" b="1" dirty="0"/>
          </a:p>
        </p:txBody>
      </p:sp>
      <p:sp>
        <p:nvSpPr>
          <p:cNvPr id="11" name="TextBox 10"/>
          <p:cNvSpPr txBox="1"/>
          <p:nvPr/>
        </p:nvSpPr>
        <p:spPr>
          <a:xfrm>
            <a:off x="3733800" y="2286000"/>
            <a:ext cx="1981200" cy="369332"/>
          </a:xfrm>
          <a:prstGeom prst="rect">
            <a:avLst/>
          </a:prstGeom>
          <a:noFill/>
          <a:effectLst>
            <a:outerShdw blurRad="50800" dist="38100" dir="2700000" algn="tl" rotWithShape="0">
              <a:schemeClr val="tx1">
                <a:alpha val="40000"/>
              </a:schemeClr>
            </a:outerShdw>
          </a:effectLst>
          <a:scene3d>
            <a:camera prst="orthographicFront"/>
            <a:lightRig rig="threePt" dir="t"/>
          </a:scene3d>
          <a:sp3d>
            <a:bevelT/>
            <a:bevelB/>
          </a:sp3d>
        </p:spPr>
        <p:txBody>
          <a:bodyPr wrap="square" rtlCol="0">
            <a:spAutoFit/>
          </a:bodyPr>
          <a:lstStyle/>
          <a:p>
            <a:r>
              <a:rPr lang="en-US" b="1" dirty="0" err="1" smtClean="0"/>
              <a:t>Metacognition</a:t>
            </a:r>
            <a:r>
              <a:rPr lang="en-US" b="1" dirty="0" smtClean="0"/>
              <a:t> </a:t>
            </a:r>
            <a:endParaRPr lang="en-US" b="1" dirty="0"/>
          </a:p>
        </p:txBody>
      </p:sp>
      <p:pic>
        <p:nvPicPr>
          <p:cNvPr id="13" name="Picture 12" descr="C:\Users\owner\AppData\Local\Microsoft\Windows\Temporary Internet Files\Content.IE5\QIPRROMJ\MC900390846[1].wmf"/>
          <p:cNvPicPr/>
          <p:nvPr/>
        </p:nvPicPr>
        <p:blipFill>
          <a:blip r:embed="rId3" cstate="print"/>
          <a:srcRect/>
          <a:stretch>
            <a:fillRect/>
          </a:stretch>
        </p:blipFill>
        <p:spPr bwMode="auto">
          <a:xfrm>
            <a:off x="3657600" y="2819400"/>
            <a:ext cx="1904999" cy="2043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
            <a:ext cx="8915400" cy="6629400"/>
          </a:xfrm>
        </p:spPr>
        <p:txBody>
          <a:bodyPr>
            <a:normAutofit lnSpcReduction="10000"/>
          </a:bodyPr>
          <a:lstStyle/>
          <a:p>
            <a:pPr>
              <a:buNone/>
            </a:pPr>
            <a:r>
              <a:rPr lang="en-US" b="1" dirty="0" smtClean="0"/>
              <a:t>	</a:t>
            </a:r>
            <a:r>
              <a:rPr lang="en-US" sz="2600" b="1" dirty="0" smtClean="0"/>
              <a:t>	</a:t>
            </a:r>
          </a:p>
          <a:p>
            <a:pPr>
              <a:buNone/>
            </a:pPr>
            <a:r>
              <a:rPr lang="en-US" sz="2600" b="1" dirty="0" smtClean="0"/>
              <a:t>		 Animal migration is a phenomenon far grander and more patterned than animal movement. It represents collective travel with long-deferred rewards. It suggests premeditation and epic willfulness, codified as inherited instinct. </a:t>
            </a:r>
          </a:p>
          <a:p>
            <a:pPr>
              <a:buNone/>
            </a:pPr>
            <a:endParaRPr lang="en-US" sz="2600" b="1" dirty="0" smtClean="0"/>
          </a:p>
          <a:p>
            <a:pPr>
              <a:buNone/>
            </a:pPr>
            <a:r>
              <a:rPr lang="en-US" sz="2600" b="1" dirty="0" smtClean="0"/>
              <a:t>		A biologist named Hugh Dingle, striving to understand the essence, has identified five characteristics that apply, in varying degrees and combinations, to all migrations. They are prolonged movements that carry animals outside familiar habitats; they tend to be linear, not </a:t>
            </a:r>
            <a:r>
              <a:rPr lang="en-US" sz="2600" b="1" dirty="0" err="1" smtClean="0"/>
              <a:t>zigzaggy</a:t>
            </a:r>
            <a:r>
              <a:rPr lang="en-US" sz="2600" b="1" dirty="0" smtClean="0"/>
              <a:t>; they involve special behaviors of preparation (such as overfeeding) and arrival; they demand special allocations of energy. </a:t>
            </a:r>
          </a:p>
          <a:p>
            <a:pPr>
              <a:buNone/>
            </a:pPr>
            <a:endParaRPr lang="en-US" sz="2800" b="1" dirty="0" smtClean="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7086600"/>
          </a:xfrm>
        </p:spPr>
        <p:txBody>
          <a:bodyPr>
            <a:normAutofit fontScale="40000" lnSpcReduction="20000"/>
          </a:bodyPr>
          <a:lstStyle/>
          <a:p>
            <a:pPr>
              <a:buNone/>
            </a:pPr>
            <a:r>
              <a:rPr lang="en-US" sz="3300" b="1" dirty="0" smtClean="0"/>
              <a:t>		</a:t>
            </a:r>
            <a:endParaRPr lang="en-US" sz="4000" b="1" dirty="0" smtClean="0"/>
          </a:p>
          <a:p>
            <a:pPr>
              <a:lnSpc>
                <a:spcPct val="120000"/>
              </a:lnSpc>
              <a:buNone/>
            </a:pPr>
            <a:r>
              <a:rPr lang="en-US" sz="4000" b="1" dirty="0"/>
              <a:t>	</a:t>
            </a:r>
            <a:r>
              <a:rPr lang="en-US" sz="4000" b="1" dirty="0" smtClean="0"/>
              <a:t>	</a:t>
            </a:r>
          </a:p>
          <a:p>
            <a:pPr>
              <a:lnSpc>
                <a:spcPct val="120000"/>
              </a:lnSpc>
              <a:buNone/>
            </a:pPr>
            <a:r>
              <a:rPr lang="en-US" sz="4000" b="1" dirty="0" smtClean="0"/>
              <a:t>		</a:t>
            </a:r>
            <a:r>
              <a:rPr lang="en-US" sz="5100" b="1" dirty="0" smtClean="0"/>
              <a:t>Migrating animals maintain a fervid attentiveness to the greater mission, which keeps them undistracted by temptations and undeterred by challenges that would turn other animals aside.</a:t>
            </a:r>
          </a:p>
          <a:p>
            <a:pPr>
              <a:lnSpc>
                <a:spcPct val="120000"/>
              </a:lnSpc>
              <a:buNone/>
            </a:pPr>
            <a:r>
              <a:rPr lang="en-US" sz="5100" b="1" dirty="0" smtClean="0"/>
              <a:t> 		An arctic tern on its way from Tierra del Fuego to Alaska, for instance, will ignore a nice smelly herring offered from a bird-watcher's boat in Monterey Bay. Local gulls will dive voraciously for such handouts, while the tern flies on. Why? "Animal migrants do not respond to sensory inputs from resources that would readily elicit responses in other circumstances," is the dry, careful way Dingle describes it.  Another way, less scientific, would be to say that the arctic tern resists distraction because it is driven at that moment by an instinctive sense of something we humans find admirable: larger purpose.</a:t>
            </a:r>
          </a:p>
          <a:p>
            <a:pPr>
              <a:lnSpc>
                <a:spcPct val="120000"/>
              </a:lnSpc>
              <a:buNone/>
            </a:pPr>
            <a:endParaRPr lang="en-US" sz="9600" b="1" dirty="0" smtClean="0"/>
          </a:p>
          <a:p>
            <a:pPr>
              <a:buNone/>
            </a:pPr>
            <a:r>
              <a:rPr lang="en-US" sz="2800" b="1" dirty="0" err="1" smtClean="0"/>
              <a:t>Quammen</a:t>
            </a:r>
            <a:r>
              <a:rPr lang="en-US" sz="2800" b="1" dirty="0" smtClean="0"/>
              <a:t>, David. “Animal Migrations." </a:t>
            </a:r>
            <a:r>
              <a:rPr lang="en-US" sz="2800" b="1" u="sng" dirty="0" smtClean="0"/>
              <a:t>National Geographic</a:t>
            </a:r>
            <a:r>
              <a:rPr lang="en-US" sz="2800" b="1" dirty="0" smtClean="0"/>
              <a:t> (2010).</a:t>
            </a:r>
            <a:endParaRPr lang="en-US" sz="2800" b="1" dirty="0"/>
          </a:p>
          <a:p>
            <a:pPr>
              <a:lnSpc>
                <a:spcPct val="120000"/>
              </a:lnSpc>
              <a:buNone/>
            </a:pPr>
            <a:r>
              <a:rPr lang="en-US" sz="4700" b="1" dirty="0" smtClean="0"/>
              <a:t>		</a:t>
            </a:r>
          </a:p>
          <a:p>
            <a:pPr>
              <a:buNone/>
            </a:pPr>
            <a:endParaRPr lang="en-US" sz="4500" dirty="0"/>
          </a:p>
        </p:txBody>
      </p:sp>
      <p:pic>
        <p:nvPicPr>
          <p:cNvPr id="4" name="Picture 3" descr="sandhill cranes.jpg"/>
          <p:cNvPicPr>
            <a:picLocks noChangeAspect="1"/>
          </p:cNvPicPr>
          <p:nvPr/>
        </p:nvPicPr>
        <p:blipFill>
          <a:blip r:embed="rId3" cstate="print"/>
          <a:stretch>
            <a:fillRect/>
          </a:stretch>
        </p:blipFill>
        <p:spPr>
          <a:xfrm>
            <a:off x="5029200" y="4953000"/>
            <a:ext cx="3873398" cy="181660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075126.jpg"/>
          <p:cNvPicPr>
            <a:picLocks noGrp="1" noChangeAspect="1"/>
          </p:cNvPicPr>
          <p:nvPr>
            <p:ph idx="1"/>
          </p:nvPr>
        </p:nvPicPr>
        <p:blipFill>
          <a:blip r:embed="rId2" cstate="print"/>
          <a:stretch>
            <a:fillRect/>
          </a:stretch>
        </p:blipFill>
        <p:spPr>
          <a:xfrm>
            <a:off x="685800" y="1143000"/>
            <a:ext cx="1634399" cy="1448594"/>
          </a:xfrm>
          <a:prstGeom prst="rect">
            <a:avLst/>
          </a:prstGeom>
        </p:spPr>
      </p:pic>
      <p:pic>
        <p:nvPicPr>
          <p:cNvPr id="5" name="Picture 4" descr="the_name_jar.jpg"/>
          <p:cNvPicPr>
            <a:picLocks noChangeAspect="1"/>
          </p:cNvPicPr>
          <p:nvPr/>
        </p:nvPicPr>
        <p:blipFill>
          <a:blip r:embed="rId3" cstate="print"/>
          <a:stretch>
            <a:fillRect/>
          </a:stretch>
        </p:blipFill>
        <p:spPr>
          <a:xfrm>
            <a:off x="2590800" y="1600200"/>
            <a:ext cx="1219200" cy="1625600"/>
          </a:xfrm>
          <a:prstGeom prst="rect">
            <a:avLst/>
          </a:prstGeom>
        </p:spPr>
      </p:pic>
      <p:pic>
        <p:nvPicPr>
          <p:cNvPr id="6" name="Picture 5" descr="cover_1004.jpg"/>
          <p:cNvPicPr>
            <a:picLocks noChangeAspect="1"/>
          </p:cNvPicPr>
          <p:nvPr/>
        </p:nvPicPr>
        <p:blipFill>
          <a:blip r:embed="rId4" cstate="print"/>
          <a:stretch>
            <a:fillRect/>
          </a:stretch>
        </p:blipFill>
        <p:spPr>
          <a:xfrm>
            <a:off x="6400800" y="1143000"/>
            <a:ext cx="1471222" cy="1981200"/>
          </a:xfrm>
          <a:prstGeom prst="rect">
            <a:avLst/>
          </a:prstGeom>
        </p:spPr>
      </p:pic>
      <p:pic>
        <p:nvPicPr>
          <p:cNvPr id="7" name="Picture 6" descr="TimeMagKids1_000.jpg"/>
          <p:cNvPicPr>
            <a:picLocks noChangeAspect="1"/>
          </p:cNvPicPr>
          <p:nvPr/>
        </p:nvPicPr>
        <p:blipFill>
          <a:blip r:embed="rId5" cstate="print"/>
          <a:stretch>
            <a:fillRect/>
          </a:stretch>
        </p:blipFill>
        <p:spPr>
          <a:xfrm>
            <a:off x="4343400" y="1447800"/>
            <a:ext cx="1415143" cy="1905000"/>
          </a:xfrm>
          <a:prstGeom prst="rect">
            <a:avLst/>
          </a:prstGeom>
        </p:spPr>
      </p:pic>
      <p:sp>
        <p:nvSpPr>
          <p:cNvPr id="8" name="TextBox 7"/>
          <p:cNvSpPr txBox="1"/>
          <p:nvPr/>
        </p:nvSpPr>
        <p:spPr>
          <a:xfrm>
            <a:off x="0" y="3380125"/>
            <a:ext cx="8915400" cy="3323987"/>
          </a:xfrm>
          <a:prstGeom prst="rect">
            <a:avLst/>
          </a:prstGeom>
          <a:noFill/>
        </p:spPr>
        <p:txBody>
          <a:bodyPr wrap="square" rtlCol="0">
            <a:spAutoFit/>
          </a:bodyPr>
          <a:lstStyle/>
          <a:p>
            <a:pPr>
              <a:buFont typeface="Wingdings" pitchFamily="2" charset="2"/>
              <a:buChar char="v"/>
            </a:pPr>
            <a:r>
              <a:rPr lang="en-US" sz="2000" b="1" dirty="0" smtClean="0"/>
              <a:t> “Real Reading Cereal”- Adding our thinking to the text we read.</a:t>
            </a:r>
          </a:p>
          <a:p>
            <a:pPr lvl="8"/>
            <a:r>
              <a:rPr lang="en-US" sz="1000" b="1" dirty="0" smtClean="0"/>
              <a:t>                                                                                      (</a:t>
            </a:r>
            <a:r>
              <a:rPr lang="en-US" sz="1000" b="1" u="sng" dirty="0" smtClean="0"/>
              <a:t>Comprehension Connections, </a:t>
            </a:r>
            <a:r>
              <a:rPr lang="en-US" sz="1000" b="1" dirty="0" smtClean="0"/>
              <a:t>13) </a:t>
            </a:r>
          </a:p>
          <a:p>
            <a:pPr>
              <a:buFont typeface="Wingdings" pitchFamily="2" charset="2"/>
              <a:buChar char="v"/>
            </a:pPr>
            <a:r>
              <a:rPr lang="en-US" sz="2000" b="1" dirty="0" smtClean="0"/>
              <a:t>Charting “How We Know When We Don’t Know”- </a:t>
            </a:r>
          </a:p>
          <a:p>
            <a:r>
              <a:rPr lang="en-US" sz="2000" b="1" dirty="0" smtClean="0"/>
              <a:t>    Determining when meaning has broken down and finding  </a:t>
            </a:r>
          </a:p>
          <a:p>
            <a:r>
              <a:rPr lang="en-US" sz="2000" b="1" dirty="0" smtClean="0"/>
              <a:t>    corresponding “fix-up” strategies.  </a:t>
            </a:r>
            <a:r>
              <a:rPr lang="en-US" sz="1000" b="1" dirty="0" smtClean="0"/>
              <a:t>(</a:t>
            </a:r>
            <a:r>
              <a:rPr lang="en-US" sz="1000" b="1" u="sng" dirty="0" smtClean="0"/>
              <a:t>Strategies that Work</a:t>
            </a:r>
            <a:r>
              <a:rPr lang="en-US" sz="1000" b="1" dirty="0" smtClean="0"/>
              <a:t>, 79) </a:t>
            </a:r>
            <a:endParaRPr lang="en-US" sz="2000" b="1" dirty="0" smtClean="0"/>
          </a:p>
          <a:p>
            <a:endParaRPr lang="en-US" sz="2000" b="1" dirty="0" smtClean="0"/>
          </a:p>
          <a:p>
            <a:pPr>
              <a:buFont typeface="Wingdings" pitchFamily="2" charset="2"/>
              <a:buChar char="v"/>
            </a:pPr>
            <a:r>
              <a:rPr lang="en-US" sz="2000" b="1" dirty="0" smtClean="0"/>
              <a:t>Marking text with questions and “lightning bolts” to illustrate     </a:t>
            </a:r>
          </a:p>
          <a:p>
            <a:r>
              <a:rPr lang="en-US" sz="2000" b="1" dirty="0" smtClean="0"/>
              <a:t>    spots of confusion and clarity.  </a:t>
            </a:r>
            <a:r>
              <a:rPr lang="en-US" sz="1000" b="1" u="sng" dirty="0" smtClean="0"/>
              <a:t>(Strategies that Work</a:t>
            </a:r>
            <a:r>
              <a:rPr lang="en-US" sz="1000" b="1" dirty="0" smtClean="0"/>
              <a:t>, 79</a:t>
            </a:r>
            <a:r>
              <a:rPr lang="en-US" sz="1000" b="1" u="sng" dirty="0" smtClean="0"/>
              <a:t>)</a:t>
            </a:r>
          </a:p>
          <a:p>
            <a:endParaRPr lang="en-US" sz="2000" b="1" dirty="0" smtClean="0"/>
          </a:p>
          <a:p>
            <a:pPr>
              <a:buFont typeface="Wingdings" pitchFamily="2" charset="2"/>
              <a:buChar char="v"/>
            </a:pPr>
            <a:r>
              <a:rPr lang="en-US" sz="2000" b="1" dirty="0" smtClean="0"/>
              <a:t>Recording our thinking directly onto text (such as articles or </a:t>
            </a:r>
          </a:p>
          <a:p>
            <a:r>
              <a:rPr lang="en-US" sz="2000" b="1" dirty="0" smtClean="0"/>
              <a:t>    even OAA practice passages!) </a:t>
            </a:r>
            <a:endParaRPr lang="en-US" sz="2000" b="1" dirty="0"/>
          </a:p>
        </p:txBody>
      </p:sp>
      <p:pic>
        <p:nvPicPr>
          <p:cNvPr id="9" name="Picture 5" descr="MC900434389[1]"/>
          <p:cNvPicPr>
            <a:picLocks noChangeAspect="1" noChangeArrowheads="1"/>
          </p:cNvPicPr>
          <p:nvPr/>
        </p:nvPicPr>
        <p:blipFill>
          <a:blip r:embed="rId6" cstate="print"/>
          <a:srcRect/>
          <a:stretch>
            <a:fillRect/>
          </a:stretch>
        </p:blipFill>
        <p:spPr bwMode="auto">
          <a:xfrm>
            <a:off x="7924800" y="838200"/>
            <a:ext cx="1066800" cy="1157869"/>
          </a:xfrm>
          <a:prstGeom prst="rect">
            <a:avLst/>
          </a:prstGeom>
          <a:noFill/>
        </p:spPr>
      </p:pic>
      <p:sp>
        <p:nvSpPr>
          <p:cNvPr id="11" name="Title 1"/>
          <p:cNvSpPr>
            <a:spLocks noGrp="1"/>
          </p:cNvSpPr>
          <p:nvPr>
            <p:ph type="title"/>
          </p:nvPr>
        </p:nvSpPr>
        <p:spPr/>
        <p:txBody>
          <a:bodyPr>
            <a:noAutofit/>
          </a:bodyPr>
          <a:lstStyle/>
          <a:p>
            <a:r>
              <a:rPr lang="en-US" sz="3200" b="1" dirty="0" smtClean="0"/>
              <a:t>Texts and Activities for Introducing </a:t>
            </a:r>
            <a:r>
              <a:rPr lang="en-US" sz="3200" b="1" dirty="0" err="1" smtClean="0">
                <a:solidFill>
                  <a:srgbClr val="0070C0"/>
                </a:solidFill>
              </a:rPr>
              <a:t>Metacognition</a:t>
            </a:r>
            <a:endParaRPr lang="en-US" sz="3200" b="1" dirty="0">
              <a:solidFill>
                <a:srgbClr val="0070C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440363"/>
          </a:xfrm>
        </p:spPr>
        <p:txBody>
          <a:bodyPr/>
          <a:lstStyle/>
          <a:p>
            <a:pPr algn="ctr">
              <a:buNone/>
            </a:pPr>
            <a:r>
              <a:rPr lang="en-US" sz="60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Schema</a:t>
            </a:r>
          </a:p>
          <a:p>
            <a:pPr algn="ctr">
              <a:buNone/>
            </a:pPr>
            <a:endParaRPr lang="en-US" sz="7200"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dirty="0"/>
          </a:p>
        </p:txBody>
      </p:sp>
      <p:sp>
        <p:nvSpPr>
          <p:cNvPr id="4" name="Cloud Callout 3"/>
          <p:cNvSpPr/>
          <p:nvPr/>
        </p:nvSpPr>
        <p:spPr>
          <a:xfrm>
            <a:off x="0" y="1524000"/>
            <a:ext cx="9144000" cy="16764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indent="457200" fontAlgn="base">
              <a:spcBef>
                <a:spcPct val="0"/>
              </a:spcBef>
              <a:spcAft>
                <a:spcPct val="0"/>
              </a:spcAft>
            </a:pPr>
            <a:endParaRPr lang="en-US" sz="2400" b="1" dirty="0" smtClean="0">
              <a:solidFill>
                <a:schemeClr val="bg1">
                  <a:lumMod val="95000"/>
                </a:schemeClr>
              </a:solidFill>
              <a:latin typeface="Calibri" pitchFamily="34" charset="0"/>
              <a:ea typeface="Calibri" pitchFamily="34" charset="0"/>
              <a:cs typeface="Times New Roman" pitchFamily="18" charset="0"/>
            </a:endParaRPr>
          </a:p>
          <a:p>
            <a:pPr lvl="0" indent="457200" fontAlgn="base">
              <a:spcBef>
                <a:spcPct val="0"/>
              </a:spcBef>
              <a:spcAft>
                <a:spcPct val="0"/>
              </a:spcAft>
            </a:pPr>
            <a:r>
              <a:rPr lang="en-US" sz="2400" b="1" dirty="0" smtClean="0">
                <a:solidFill>
                  <a:schemeClr val="bg1">
                    <a:lumMod val="95000"/>
                  </a:schemeClr>
                </a:solidFill>
                <a:latin typeface="Calibri" pitchFamily="34" charset="0"/>
                <a:ea typeface="Calibri" pitchFamily="34" charset="0"/>
                <a:cs typeface="Times New Roman" pitchFamily="18" charset="0"/>
              </a:rPr>
              <a:t>“If you learn something it goes into your spider web of knowledge, and it can help you to understand something new like a book.”					 -Joe</a:t>
            </a:r>
            <a:endParaRPr lang="en-US" sz="2400" b="1" dirty="0" smtClean="0">
              <a:solidFill>
                <a:schemeClr val="bg1">
                  <a:lumMod val="95000"/>
                </a:schemeClr>
              </a:solidFill>
              <a:latin typeface="Arial" pitchFamily="34" charset="0"/>
              <a:cs typeface="Arial" pitchFamily="34" charset="0"/>
            </a:endParaRPr>
          </a:p>
        </p:txBody>
      </p:sp>
      <p:pic>
        <p:nvPicPr>
          <p:cNvPr id="6" name="Picture 5" descr="MC900436321[1]"/>
          <p:cNvPicPr>
            <a:picLocks noChangeAspect="1" noChangeArrowheads="1"/>
          </p:cNvPicPr>
          <p:nvPr/>
        </p:nvPicPr>
        <p:blipFill>
          <a:blip r:embed="rId3" cstate="print"/>
          <a:srcRect/>
          <a:stretch>
            <a:fillRect/>
          </a:stretch>
        </p:blipFill>
        <p:spPr bwMode="auto">
          <a:xfrm>
            <a:off x="1295400" y="228600"/>
            <a:ext cx="1447800" cy="1447800"/>
          </a:xfrm>
          <a:prstGeom prst="rect">
            <a:avLst/>
          </a:prstGeom>
          <a:noFill/>
          <a:ln w="9525">
            <a:noFill/>
            <a:miter lim="800000"/>
            <a:headEnd/>
            <a:tailEnd/>
          </a:ln>
        </p:spPr>
      </p:pic>
      <p:pic>
        <p:nvPicPr>
          <p:cNvPr id="23555" name="Picture 3"/>
          <p:cNvPicPr>
            <a:picLocks noChangeAspect="1" noChangeArrowheads="1"/>
          </p:cNvPicPr>
          <p:nvPr/>
        </p:nvPicPr>
        <p:blipFill>
          <a:blip r:embed="rId4" cstate="print"/>
          <a:srcRect/>
          <a:stretch>
            <a:fillRect/>
          </a:stretch>
        </p:blipFill>
        <p:spPr bwMode="auto">
          <a:xfrm>
            <a:off x="609600" y="4419600"/>
            <a:ext cx="8077200" cy="2438400"/>
          </a:xfrm>
          <a:prstGeom prst="rect">
            <a:avLst/>
          </a:prstGeom>
          <a:noFill/>
          <a:ln w="9525">
            <a:noFill/>
            <a:miter lim="800000"/>
            <a:headEnd/>
            <a:tailEnd/>
          </a:ln>
        </p:spPr>
      </p:pic>
      <p:pic>
        <p:nvPicPr>
          <p:cNvPr id="23556" name="Picture 4"/>
          <p:cNvPicPr>
            <a:picLocks noChangeAspect="1" noChangeArrowheads="1"/>
          </p:cNvPicPr>
          <p:nvPr/>
        </p:nvPicPr>
        <p:blipFill>
          <a:blip r:embed="rId5" cstate="print"/>
          <a:srcRect/>
          <a:stretch>
            <a:fillRect/>
          </a:stretch>
        </p:blipFill>
        <p:spPr bwMode="auto">
          <a:xfrm>
            <a:off x="609600" y="3581400"/>
            <a:ext cx="8077200" cy="866775"/>
          </a:xfrm>
          <a:prstGeom prst="rect">
            <a:avLst/>
          </a:prstGeom>
          <a:noFill/>
          <a:ln w="9525">
            <a:noFill/>
            <a:miter lim="800000"/>
            <a:headEnd/>
            <a:tailEnd/>
          </a:ln>
        </p:spPr>
      </p:pic>
      <p:sp>
        <p:nvSpPr>
          <p:cNvPr id="11" name="Rectangle 10"/>
          <p:cNvSpPr/>
          <p:nvPr/>
        </p:nvSpPr>
        <p:spPr>
          <a:xfrm>
            <a:off x="3200400" y="6172200"/>
            <a:ext cx="533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791200" y="6248400"/>
            <a:ext cx="16764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85800" y="6096000"/>
            <a:ext cx="76200"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09600" y="6019800"/>
            <a:ext cx="304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z="3200" b="1" dirty="0" smtClean="0"/>
              <a:t>Texts and Activities for Introducing </a:t>
            </a: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Schema</a:t>
            </a:r>
            <a:endParaRPr lang="en-US" sz="3200" b="1" dirty="0">
              <a:gradFill>
                <a:gsLst>
                  <a:gs pos="0">
                    <a:srgbClr val="000082"/>
                  </a:gs>
                  <a:gs pos="30000">
                    <a:srgbClr val="66008F"/>
                  </a:gs>
                  <a:gs pos="64999">
                    <a:srgbClr val="BA0066"/>
                  </a:gs>
                  <a:gs pos="89999">
                    <a:srgbClr val="FF0000"/>
                  </a:gs>
                  <a:gs pos="100000">
                    <a:srgbClr val="FF8200"/>
                  </a:gs>
                </a:gsLst>
                <a:lin ang="5400000" scaled="0"/>
              </a:gradFill>
            </a:endParaRPr>
          </a:p>
        </p:txBody>
      </p:sp>
      <p:pic>
        <p:nvPicPr>
          <p:cNvPr id="5" name="Content Placeholder 4" descr="the_keeping_quilt_book_cover.jpg"/>
          <p:cNvPicPr>
            <a:picLocks noGrp="1" noChangeAspect="1"/>
          </p:cNvPicPr>
          <p:nvPr>
            <p:ph idx="1"/>
          </p:nvPr>
        </p:nvPicPr>
        <p:blipFill>
          <a:blip r:embed="rId2" cstate="print"/>
          <a:stretch>
            <a:fillRect/>
          </a:stretch>
        </p:blipFill>
        <p:spPr>
          <a:xfrm>
            <a:off x="1600200" y="990600"/>
            <a:ext cx="1732737" cy="1371599"/>
          </a:xfrm>
          <a:prstGeom prst="rect">
            <a:avLst/>
          </a:prstGeom>
        </p:spPr>
      </p:pic>
      <p:pic>
        <p:nvPicPr>
          <p:cNvPr id="1026" name="Picture 2" descr="http://www.eduplace.com/kids/hmr/gr2/graphics/gr2_th5_sel4.jpg"/>
          <p:cNvPicPr>
            <a:picLocks noChangeAspect="1" noChangeArrowheads="1"/>
          </p:cNvPicPr>
          <p:nvPr/>
        </p:nvPicPr>
        <p:blipFill>
          <a:blip r:embed="rId3" cstate="print"/>
          <a:srcRect/>
          <a:stretch>
            <a:fillRect/>
          </a:stretch>
        </p:blipFill>
        <p:spPr bwMode="auto">
          <a:xfrm>
            <a:off x="4267200" y="1447800"/>
            <a:ext cx="1363891" cy="1600200"/>
          </a:xfrm>
          <a:prstGeom prst="rect">
            <a:avLst/>
          </a:prstGeom>
          <a:noFill/>
        </p:spPr>
      </p:pic>
      <p:pic>
        <p:nvPicPr>
          <p:cNvPr id="1028" name="Picture 4" descr="http://childrensbooksguide.com/wp-content/uploads/2010/02/mrs-katz-and-tush-image.jpg"/>
          <p:cNvPicPr>
            <a:picLocks noChangeAspect="1" noChangeArrowheads="1"/>
          </p:cNvPicPr>
          <p:nvPr/>
        </p:nvPicPr>
        <p:blipFill>
          <a:blip r:embed="rId4" cstate="print"/>
          <a:srcRect/>
          <a:stretch>
            <a:fillRect/>
          </a:stretch>
        </p:blipFill>
        <p:spPr bwMode="auto">
          <a:xfrm>
            <a:off x="5943600" y="990600"/>
            <a:ext cx="1155700" cy="1752600"/>
          </a:xfrm>
          <a:prstGeom prst="rect">
            <a:avLst/>
          </a:prstGeom>
          <a:noFill/>
        </p:spPr>
      </p:pic>
      <p:pic>
        <p:nvPicPr>
          <p:cNvPr id="1030" name="Picture 6" descr="http://www.patriciapolaccobooksshop.tk/images/61L4k0jDjBL.jpg"/>
          <p:cNvPicPr>
            <a:picLocks noChangeAspect="1" noChangeArrowheads="1"/>
          </p:cNvPicPr>
          <p:nvPr/>
        </p:nvPicPr>
        <p:blipFill>
          <a:blip r:embed="rId5" cstate="print"/>
          <a:srcRect/>
          <a:stretch>
            <a:fillRect/>
          </a:stretch>
        </p:blipFill>
        <p:spPr bwMode="auto">
          <a:xfrm>
            <a:off x="7467600" y="990600"/>
            <a:ext cx="1255357" cy="1660525"/>
          </a:xfrm>
          <a:prstGeom prst="rect">
            <a:avLst/>
          </a:prstGeom>
          <a:noFill/>
        </p:spPr>
      </p:pic>
      <p:sp>
        <p:nvSpPr>
          <p:cNvPr id="9" name="TextBox 8"/>
          <p:cNvSpPr txBox="1"/>
          <p:nvPr/>
        </p:nvSpPr>
        <p:spPr>
          <a:xfrm>
            <a:off x="0" y="3048000"/>
            <a:ext cx="9144000" cy="4401205"/>
          </a:xfrm>
          <a:prstGeom prst="rect">
            <a:avLst/>
          </a:prstGeom>
          <a:noFill/>
        </p:spPr>
        <p:txBody>
          <a:bodyPr wrap="square" rtlCol="0">
            <a:spAutoFit/>
          </a:bodyPr>
          <a:lstStyle/>
          <a:p>
            <a:pPr>
              <a:buFont typeface="Wingdings" pitchFamily="2" charset="2"/>
              <a:buChar char="v"/>
            </a:pPr>
            <a:r>
              <a:rPr lang="en-US" sz="2000" b="1" dirty="0" smtClean="0"/>
              <a:t> Schema T-chart (Ex. Things we know about Glockenspiels vs. </a:t>
            </a:r>
          </a:p>
          <a:p>
            <a:r>
              <a:rPr lang="en-US" sz="2000" b="1" dirty="0" smtClean="0"/>
              <a:t>    Kings Island)</a:t>
            </a:r>
            <a:r>
              <a:rPr lang="en-US" sz="1000" b="1" dirty="0" smtClean="0"/>
              <a:t>(</a:t>
            </a:r>
            <a:r>
              <a:rPr lang="en-US" sz="1000" b="1" u="sng" dirty="0" smtClean="0"/>
              <a:t>Comprehension Connections, </a:t>
            </a:r>
            <a:r>
              <a:rPr lang="en-US" sz="1000" b="1" dirty="0" smtClean="0"/>
              <a:t>33) </a:t>
            </a:r>
          </a:p>
          <a:p>
            <a:endParaRPr lang="en-US" sz="1000" b="1" dirty="0" smtClean="0"/>
          </a:p>
          <a:p>
            <a:pPr>
              <a:buFont typeface="Wingdings" pitchFamily="2" charset="2"/>
              <a:buChar char="v"/>
            </a:pPr>
            <a:r>
              <a:rPr lang="en-US" sz="2000" b="1" dirty="0" smtClean="0"/>
              <a:t>Creating a connection web and add sticky notes as we learn about:</a:t>
            </a:r>
          </a:p>
          <a:p>
            <a:r>
              <a:rPr lang="en-US" sz="2000" b="1" dirty="0" smtClean="0"/>
              <a:t>    -  Text to self connections</a:t>
            </a:r>
          </a:p>
          <a:p>
            <a:r>
              <a:rPr lang="en-US" sz="2000" b="1" dirty="0" smtClean="0"/>
              <a:t>    -  Text to world connections</a:t>
            </a:r>
          </a:p>
          <a:p>
            <a:r>
              <a:rPr lang="en-US" sz="2000" b="1" dirty="0" smtClean="0"/>
              <a:t>    -  Text to text connections</a:t>
            </a:r>
          </a:p>
          <a:p>
            <a:endParaRPr lang="en-US" sz="2000" b="1" dirty="0" smtClean="0"/>
          </a:p>
          <a:p>
            <a:pPr>
              <a:buFont typeface="Wingdings" pitchFamily="2" charset="2"/>
              <a:buChar char="v"/>
            </a:pPr>
            <a:r>
              <a:rPr lang="en-US" sz="2000" b="1" dirty="0" smtClean="0"/>
              <a:t>Distinguishing between deep and distracting </a:t>
            </a:r>
          </a:p>
          <a:p>
            <a:r>
              <a:rPr lang="en-US" sz="2000" b="1" dirty="0" smtClean="0"/>
              <a:t>    connections. </a:t>
            </a:r>
            <a:r>
              <a:rPr lang="en-US" sz="1000" b="1" dirty="0" smtClean="0"/>
              <a:t>(</a:t>
            </a:r>
            <a:r>
              <a:rPr lang="en-US" sz="1000" b="1" u="sng" dirty="0" smtClean="0"/>
              <a:t>Strategies that Work</a:t>
            </a:r>
            <a:r>
              <a:rPr lang="en-US" sz="1000" b="1" dirty="0" smtClean="0"/>
              <a:t>, 95)</a:t>
            </a:r>
          </a:p>
          <a:p>
            <a:endParaRPr lang="en-US" sz="1000" b="1" dirty="0" smtClean="0"/>
          </a:p>
          <a:p>
            <a:pPr>
              <a:buFont typeface="Wingdings" pitchFamily="2" charset="2"/>
              <a:buChar char="v"/>
            </a:pPr>
            <a:r>
              <a:rPr lang="en-US" sz="2000" b="1" dirty="0" smtClean="0"/>
              <a:t>Discovering how our schema changes with new</a:t>
            </a:r>
          </a:p>
          <a:p>
            <a:r>
              <a:rPr lang="en-US" sz="2000" b="1" dirty="0" smtClean="0"/>
              <a:t>    information. </a:t>
            </a:r>
            <a:r>
              <a:rPr lang="en-US" sz="1000" b="1" dirty="0" smtClean="0"/>
              <a:t>(</a:t>
            </a:r>
            <a:r>
              <a:rPr lang="en-US" sz="1000" b="1" u="sng" dirty="0" smtClean="0"/>
              <a:t>Strategies that Work</a:t>
            </a:r>
            <a:r>
              <a:rPr lang="en-US" sz="1000" b="1" dirty="0" smtClean="0"/>
              <a:t>, 97)</a:t>
            </a:r>
          </a:p>
          <a:p>
            <a:pPr>
              <a:buFont typeface="Wingdings" pitchFamily="2" charset="2"/>
              <a:buChar char="v"/>
            </a:pPr>
            <a:endParaRPr lang="en-US" sz="2000" b="1" dirty="0" smtClean="0"/>
          </a:p>
          <a:p>
            <a:endParaRPr lang="en-US" sz="2000" b="1" dirty="0" smtClean="0"/>
          </a:p>
        </p:txBody>
      </p:sp>
      <p:pic>
        <p:nvPicPr>
          <p:cNvPr id="1032" name="Picture 8" descr="http://1.bp.blogspot.com/_PeJnM2AzyoU/S_Fmh_jKSPI/AAAAAAAAAA4/f88enAoXtzI/s1600/61D2BHKKRPL._SL500_.jpg"/>
          <p:cNvPicPr>
            <a:picLocks noChangeAspect="1" noChangeArrowheads="1"/>
          </p:cNvPicPr>
          <p:nvPr/>
        </p:nvPicPr>
        <p:blipFill>
          <a:blip r:embed="rId6" cstate="print"/>
          <a:srcRect/>
          <a:stretch>
            <a:fillRect/>
          </a:stretch>
        </p:blipFill>
        <p:spPr bwMode="auto">
          <a:xfrm>
            <a:off x="228600" y="990600"/>
            <a:ext cx="1066800" cy="1295400"/>
          </a:xfrm>
          <a:prstGeom prst="rect">
            <a:avLst/>
          </a:prstGeom>
          <a:noFill/>
        </p:spPr>
      </p:pic>
      <p:pic>
        <p:nvPicPr>
          <p:cNvPr id="1034" name="Picture 10" descr="http://www0.alibris-static.com/isbn/9780531071823.gif"/>
          <p:cNvPicPr>
            <a:picLocks noChangeAspect="1" noChangeArrowheads="1"/>
          </p:cNvPicPr>
          <p:nvPr/>
        </p:nvPicPr>
        <p:blipFill>
          <a:blip r:embed="rId7" cstate="print"/>
          <a:srcRect/>
          <a:stretch>
            <a:fillRect/>
          </a:stretch>
        </p:blipFill>
        <p:spPr bwMode="auto">
          <a:xfrm>
            <a:off x="2895600" y="1600200"/>
            <a:ext cx="1176821" cy="1447800"/>
          </a:xfrm>
          <a:prstGeom prst="rect">
            <a:avLst/>
          </a:prstGeom>
          <a:noFill/>
        </p:spPr>
      </p:pic>
      <p:pic>
        <p:nvPicPr>
          <p:cNvPr id="13" name="Picture 12" descr="ave 7-14 006.JPG"/>
          <p:cNvPicPr>
            <a:picLocks noChangeAspect="1"/>
          </p:cNvPicPr>
          <p:nvPr/>
        </p:nvPicPr>
        <p:blipFill>
          <a:blip r:embed="rId8" cstate="print"/>
          <a:stretch>
            <a:fillRect/>
          </a:stretch>
        </p:blipFill>
        <p:spPr>
          <a:xfrm>
            <a:off x="6629400" y="4343400"/>
            <a:ext cx="2222905" cy="2209800"/>
          </a:xfrm>
          <a:prstGeom prst="rect">
            <a:avLst/>
          </a:prstGeom>
        </p:spPr>
      </p:pic>
      <p:pic>
        <p:nvPicPr>
          <p:cNvPr id="14" name="Picture 13" descr="russia-kristin-thoennes-hardcover-cover-art.jpg"/>
          <p:cNvPicPr>
            <a:picLocks noChangeAspect="1"/>
          </p:cNvPicPr>
          <p:nvPr/>
        </p:nvPicPr>
        <p:blipFill>
          <a:blip r:embed="rId9" cstate="print"/>
          <a:stretch>
            <a:fillRect/>
          </a:stretch>
        </p:blipFill>
        <p:spPr>
          <a:xfrm>
            <a:off x="1447800" y="1752600"/>
            <a:ext cx="1116061" cy="110490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6322" name="Picture 2"/>
          <p:cNvPicPr>
            <a:picLocks noGrp="1" noChangeAspect="1" noChangeArrowheads="1"/>
          </p:cNvPicPr>
          <p:nvPr>
            <p:ph idx="1"/>
          </p:nvPr>
        </p:nvPicPr>
        <p:blipFill>
          <a:blip r:embed="rId2" cstate="print"/>
          <a:srcRect/>
          <a:stretch>
            <a:fillRect/>
          </a:stretch>
        </p:blipFill>
        <p:spPr bwMode="auto">
          <a:xfrm>
            <a:off x="1981200" y="0"/>
            <a:ext cx="5094873" cy="662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0"/>
            <a:ext cx="8229600" cy="6477000"/>
          </a:xfrm>
        </p:spPr>
        <p:txBody>
          <a:bodyPr/>
          <a:lstStyle/>
          <a:p>
            <a:endParaRPr lang="en-US" dirty="0" smtClean="0"/>
          </a:p>
          <a:p>
            <a:pPr algn="ctr">
              <a:buNone/>
            </a:pPr>
            <a:r>
              <a:rPr lang="en-US" sz="54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rPr>
              <a:t>Visualizing</a:t>
            </a:r>
          </a:p>
          <a:p>
            <a:endParaRPr lang="en-US" dirty="0" smtClean="0"/>
          </a:p>
          <a:p>
            <a:pPr>
              <a:buNone/>
            </a:pPr>
            <a:endParaRPr lang="en-US" dirty="0"/>
          </a:p>
        </p:txBody>
      </p:sp>
      <p:pic>
        <p:nvPicPr>
          <p:cNvPr id="4" name="Picture 3" descr="MC900250145[1]"/>
          <p:cNvPicPr>
            <a:picLocks noChangeAspect="1" noChangeArrowheads="1"/>
          </p:cNvPicPr>
          <p:nvPr/>
        </p:nvPicPr>
        <p:blipFill>
          <a:blip r:embed="rId3" cstate="print"/>
          <a:srcRect/>
          <a:stretch>
            <a:fillRect/>
          </a:stretch>
        </p:blipFill>
        <p:spPr bwMode="auto">
          <a:xfrm>
            <a:off x="381000" y="304800"/>
            <a:ext cx="2086806" cy="1676400"/>
          </a:xfrm>
          <a:prstGeom prst="rect">
            <a:avLst/>
          </a:prstGeom>
          <a:noFill/>
          <a:ln w="9525">
            <a:noFill/>
            <a:miter lim="800000"/>
            <a:headEnd/>
            <a:tailEnd/>
          </a:ln>
        </p:spPr>
      </p:pic>
      <p:sp>
        <p:nvSpPr>
          <p:cNvPr id="5" name="Cloud Callout 4"/>
          <p:cNvSpPr/>
          <p:nvPr/>
        </p:nvSpPr>
        <p:spPr>
          <a:xfrm>
            <a:off x="0" y="2438400"/>
            <a:ext cx="9144000" cy="25908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dirty="0" smtClean="0"/>
          </a:p>
          <a:p>
            <a:endParaRPr lang="en-US" sz="2400" dirty="0" smtClean="0"/>
          </a:p>
          <a:p>
            <a:endParaRPr lang="en-US" sz="2400" dirty="0" smtClean="0"/>
          </a:p>
          <a:p>
            <a:r>
              <a:rPr lang="en-US" sz="2400" dirty="0" smtClean="0"/>
              <a:t>“I use my schema and think about the book, and I think about smell, sight, touch, taste, and sound and the characters.”      	    				         -Jennifer		          						</a:t>
            </a:r>
            <a:endParaRPr lang="en-US" sz="24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z="3200" b="1" dirty="0" smtClean="0"/>
              <a:t>Texts and Activities for Introducing </a:t>
            </a: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Visualizing</a:t>
            </a:r>
            <a:endParaRPr lang="en-US" sz="3200" b="1" dirty="0">
              <a:gradFill>
                <a:gsLst>
                  <a:gs pos="0">
                    <a:srgbClr val="000082"/>
                  </a:gs>
                  <a:gs pos="30000">
                    <a:srgbClr val="66008F"/>
                  </a:gs>
                  <a:gs pos="64999">
                    <a:srgbClr val="BA0066"/>
                  </a:gs>
                  <a:gs pos="89999">
                    <a:srgbClr val="FF0000"/>
                  </a:gs>
                  <a:gs pos="100000">
                    <a:srgbClr val="FF8200"/>
                  </a:gs>
                </a:gsLst>
                <a:lin ang="5400000" scaled="0"/>
              </a:gradFill>
            </a:endParaRPr>
          </a:p>
        </p:txBody>
      </p:sp>
      <p:pic>
        <p:nvPicPr>
          <p:cNvPr id="5" name="Content Placeholder 4" descr="27043.jpg"/>
          <p:cNvPicPr>
            <a:picLocks noGrp="1" noChangeAspect="1"/>
          </p:cNvPicPr>
          <p:nvPr>
            <p:ph idx="1"/>
          </p:nvPr>
        </p:nvPicPr>
        <p:blipFill>
          <a:blip r:embed="rId2" cstate="print"/>
          <a:stretch>
            <a:fillRect/>
          </a:stretch>
        </p:blipFill>
        <p:spPr>
          <a:xfrm>
            <a:off x="152400" y="914400"/>
            <a:ext cx="1261871" cy="1524000"/>
          </a:xfrm>
          <a:prstGeom prst="rect">
            <a:avLst/>
          </a:prstGeom>
        </p:spPr>
      </p:pic>
      <p:pic>
        <p:nvPicPr>
          <p:cNvPr id="6" name="Picture 5" descr="9780152010768.jpg"/>
          <p:cNvPicPr>
            <a:picLocks noChangeAspect="1"/>
          </p:cNvPicPr>
          <p:nvPr/>
        </p:nvPicPr>
        <p:blipFill>
          <a:blip r:embed="rId3" cstate="print"/>
          <a:stretch>
            <a:fillRect/>
          </a:stretch>
        </p:blipFill>
        <p:spPr>
          <a:xfrm>
            <a:off x="1600200" y="1066800"/>
            <a:ext cx="1295400" cy="1143191"/>
          </a:xfrm>
          <a:prstGeom prst="rect">
            <a:avLst/>
          </a:prstGeom>
        </p:spPr>
      </p:pic>
      <p:pic>
        <p:nvPicPr>
          <p:cNvPr id="57346" name="Picture 2" descr="http://2.bp.blogspot.com/_GcyHvd7d--4/S04qgaIwHYI/AAAAAAAAAAs/xPRKIfTyr3Q/s400/Night+in+the+Country.jpg"/>
          <p:cNvPicPr>
            <a:picLocks noChangeAspect="1" noChangeArrowheads="1"/>
          </p:cNvPicPr>
          <p:nvPr/>
        </p:nvPicPr>
        <p:blipFill>
          <a:blip r:embed="rId4" cstate="print"/>
          <a:srcRect/>
          <a:stretch>
            <a:fillRect/>
          </a:stretch>
        </p:blipFill>
        <p:spPr bwMode="auto">
          <a:xfrm>
            <a:off x="4572000" y="1371600"/>
            <a:ext cx="1587656" cy="1279525"/>
          </a:xfrm>
          <a:prstGeom prst="rect">
            <a:avLst/>
          </a:prstGeom>
          <a:noFill/>
        </p:spPr>
      </p:pic>
      <p:pic>
        <p:nvPicPr>
          <p:cNvPr id="57348" name="Picture 4" descr="http://i43.tower.com/images/mm100128634/fireflies-julie-brinckloe-paperback-cover-art.jpg"/>
          <p:cNvPicPr>
            <a:picLocks noChangeAspect="1" noChangeArrowheads="1"/>
          </p:cNvPicPr>
          <p:nvPr/>
        </p:nvPicPr>
        <p:blipFill>
          <a:blip r:embed="rId5" cstate="print"/>
          <a:srcRect/>
          <a:stretch>
            <a:fillRect/>
          </a:stretch>
        </p:blipFill>
        <p:spPr bwMode="auto">
          <a:xfrm>
            <a:off x="3124200" y="1371600"/>
            <a:ext cx="1171575" cy="1524000"/>
          </a:xfrm>
          <a:prstGeom prst="rect">
            <a:avLst/>
          </a:prstGeom>
          <a:noFill/>
        </p:spPr>
      </p:pic>
      <p:sp>
        <p:nvSpPr>
          <p:cNvPr id="9" name="TextBox 8"/>
          <p:cNvSpPr txBox="1"/>
          <p:nvPr/>
        </p:nvSpPr>
        <p:spPr>
          <a:xfrm>
            <a:off x="0" y="2895600"/>
            <a:ext cx="8915400" cy="4247317"/>
          </a:xfrm>
          <a:prstGeom prst="rect">
            <a:avLst/>
          </a:prstGeom>
          <a:noFill/>
        </p:spPr>
        <p:txBody>
          <a:bodyPr wrap="square" rtlCol="0">
            <a:spAutoFit/>
          </a:bodyPr>
          <a:lstStyle/>
          <a:p>
            <a:pPr>
              <a:buFont typeface="Wingdings" pitchFamily="2" charset="2"/>
              <a:buChar char="v"/>
            </a:pPr>
            <a:r>
              <a:rPr lang="en-US" sz="2000" b="1" dirty="0" smtClean="0"/>
              <a:t> Sensory explorations-students  look, listen, touch, taste (?), and </a:t>
            </a:r>
          </a:p>
          <a:p>
            <a:r>
              <a:rPr lang="en-US" sz="2000" b="1" dirty="0" smtClean="0"/>
              <a:t>     smell different objects, charting descriptive words that come to  </a:t>
            </a:r>
          </a:p>
          <a:p>
            <a:r>
              <a:rPr lang="en-US" sz="2000" b="1" dirty="0" smtClean="0"/>
              <a:t>     mind. </a:t>
            </a:r>
            <a:endParaRPr lang="en-US" sz="1000" b="1" dirty="0" smtClean="0"/>
          </a:p>
          <a:p>
            <a:endParaRPr lang="en-US" sz="1000" b="1" dirty="0" smtClean="0"/>
          </a:p>
          <a:p>
            <a:pPr>
              <a:buFont typeface="Wingdings" pitchFamily="2" charset="2"/>
              <a:buChar char="v"/>
            </a:pPr>
            <a:r>
              <a:rPr lang="en-US" sz="2000" b="1" dirty="0" smtClean="0"/>
              <a:t> Learning how our visualizations rely on our schema. </a:t>
            </a:r>
            <a:r>
              <a:rPr lang="en-US" sz="1000" b="1" dirty="0" smtClean="0"/>
              <a:t>(Reading with </a:t>
            </a:r>
          </a:p>
          <a:p>
            <a:r>
              <a:rPr lang="en-US" sz="1000" b="1" dirty="0" smtClean="0"/>
              <a:t>          Meaning, 80)</a:t>
            </a:r>
          </a:p>
          <a:p>
            <a:endParaRPr lang="en-US" sz="2000" b="1" dirty="0" smtClean="0"/>
          </a:p>
          <a:p>
            <a:pPr>
              <a:buFont typeface="Wingdings" pitchFamily="2" charset="2"/>
              <a:buChar char="v"/>
            </a:pPr>
            <a:r>
              <a:rPr lang="en-US" sz="2000" b="1" dirty="0" smtClean="0"/>
              <a:t>Conveying our visualizations through sketching and talking </a:t>
            </a:r>
          </a:p>
          <a:p>
            <a:r>
              <a:rPr lang="en-US" sz="2000" b="1" dirty="0" smtClean="0"/>
              <a:t>   (“Sketch to Stretch”- </a:t>
            </a:r>
            <a:r>
              <a:rPr lang="en-US" sz="1000" b="1" u="sng" dirty="0" smtClean="0"/>
              <a:t>Thoughtful Education</a:t>
            </a:r>
            <a:r>
              <a:rPr lang="en-US" sz="1000" b="1" dirty="0" smtClean="0"/>
              <a:t>, 44</a:t>
            </a:r>
            <a:r>
              <a:rPr lang="en-US" sz="2000" b="1" dirty="0" smtClean="0"/>
              <a:t>).</a:t>
            </a:r>
          </a:p>
          <a:p>
            <a:endParaRPr lang="en-US" sz="1000" b="1" dirty="0" smtClean="0"/>
          </a:p>
          <a:p>
            <a:pPr>
              <a:buFont typeface="Wingdings" pitchFamily="2" charset="2"/>
              <a:buChar char="v"/>
            </a:pPr>
            <a:r>
              <a:rPr lang="en-US" sz="2000" b="1" dirty="0" smtClean="0"/>
              <a:t>Discussing the connection between author’s word choice and </a:t>
            </a:r>
          </a:p>
          <a:p>
            <a:r>
              <a:rPr lang="en-US" sz="2000" b="1" dirty="0" smtClean="0"/>
              <a:t>    rich visualizations with poetry  (“Showing, not Telling” </a:t>
            </a:r>
            <a:r>
              <a:rPr lang="en-US" sz="1000" b="1" dirty="0" smtClean="0"/>
              <a:t>Reading with </a:t>
            </a:r>
          </a:p>
          <a:p>
            <a:r>
              <a:rPr lang="en-US" sz="1000" b="1" dirty="0" smtClean="0"/>
              <a:t>         Meaning, 83)</a:t>
            </a:r>
            <a:r>
              <a:rPr lang="en-US" sz="2000" b="1" dirty="0" smtClean="0"/>
              <a:t>)</a:t>
            </a:r>
            <a:endParaRPr lang="en-US" sz="1000" b="1" dirty="0" smtClean="0"/>
          </a:p>
          <a:p>
            <a:pPr>
              <a:buFont typeface="Wingdings" pitchFamily="2" charset="2"/>
              <a:buChar char="v"/>
            </a:pPr>
            <a:endParaRPr lang="en-US" sz="2000" b="1" dirty="0" smtClean="0"/>
          </a:p>
          <a:p>
            <a:endParaRPr lang="en-US" sz="2000" b="1" dirty="0" smtClean="0"/>
          </a:p>
        </p:txBody>
      </p:sp>
      <p:pic>
        <p:nvPicPr>
          <p:cNvPr id="57350" name="Picture 6" descr="http://janeyolen.com/works/covers/greyling.jpg"/>
          <p:cNvPicPr>
            <a:picLocks noChangeAspect="1" noChangeArrowheads="1"/>
          </p:cNvPicPr>
          <p:nvPr/>
        </p:nvPicPr>
        <p:blipFill>
          <a:blip r:embed="rId6" cstate="print"/>
          <a:srcRect/>
          <a:stretch>
            <a:fillRect/>
          </a:stretch>
        </p:blipFill>
        <p:spPr bwMode="auto">
          <a:xfrm>
            <a:off x="6324600" y="914400"/>
            <a:ext cx="1190625" cy="1628775"/>
          </a:xfrm>
          <a:prstGeom prst="rect">
            <a:avLst/>
          </a:prstGeom>
          <a:noFill/>
        </p:spPr>
      </p:pic>
      <p:pic>
        <p:nvPicPr>
          <p:cNvPr id="11" name="Picture 2" descr="http://www.eduplace.com/kids/hmr/gr2/graphics/gr2_th5_sel4.jpg"/>
          <p:cNvPicPr>
            <a:picLocks noChangeAspect="1" noChangeArrowheads="1"/>
          </p:cNvPicPr>
          <p:nvPr/>
        </p:nvPicPr>
        <p:blipFill>
          <a:blip r:embed="rId7" cstate="print"/>
          <a:srcRect/>
          <a:stretch>
            <a:fillRect/>
          </a:stretch>
        </p:blipFill>
        <p:spPr bwMode="auto">
          <a:xfrm>
            <a:off x="7620001" y="990600"/>
            <a:ext cx="1219200" cy="16002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0"/>
            <a:ext cx="8229600" cy="6126163"/>
          </a:xfrm>
        </p:spPr>
        <p:txBody>
          <a:bodyPr/>
          <a:lstStyle/>
          <a:p>
            <a:pPr>
              <a:buNone/>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“I can hear the wind </a:t>
            </a:r>
            <a:r>
              <a:rPr lang="en-US" sz="2000" b="1" dirty="0" err="1" smtClean="0">
                <a:gradFill>
                  <a:gsLst>
                    <a:gs pos="0">
                      <a:srgbClr val="000000"/>
                    </a:gs>
                    <a:gs pos="39999">
                      <a:srgbClr val="0A128C"/>
                    </a:gs>
                    <a:gs pos="70000">
                      <a:srgbClr val="181CC7"/>
                    </a:gs>
                    <a:gs pos="88000">
                      <a:srgbClr val="7005D4"/>
                    </a:gs>
                    <a:gs pos="100000">
                      <a:srgbClr val="8C3D91"/>
                    </a:gs>
                  </a:gsLst>
                  <a:lin ang="5400000" scaled="0"/>
                </a:gradFill>
              </a:rPr>
              <a:t>wooshing</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…it’s so loud- it sounds like…</a:t>
            </a:r>
            <a:r>
              <a:rPr lang="en-US" sz="2000" b="1" dirty="0" err="1" smtClean="0">
                <a:gradFill>
                  <a:gsLst>
                    <a:gs pos="0">
                      <a:srgbClr val="000000"/>
                    </a:gs>
                    <a:gs pos="39999">
                      <a:srgbClr val="0A128C"/>
                    </a:gs>
                    <a:gs pos="70000">
                      <a:srgbClr val="181CC7"/>
                    </a:gs>
                    <a:gs pos="88000">
                      <a:srgbClr val="7005D4"/>
                    </a:gs>
                    <a:gs pos="100000">
                      <a:srgbClr val="8C3D91"/>
                    </a:gs>
                  </a:gsLst>
                  <a:lin ang="5400000" scaled="0"/>
                </a:gradFill>
              </a:rPr>
              <a:t>whooo</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 </a:t>
            </a:r>
            <a:r>
              <a:rPr lang="en-US" sz="2000" b="1" dirty="0" err="1" smtClean="0">
                <a:gradFill>
                  <a:gsLst>
                    <a:gs pos="0">
                      <a:srgbClr val="000000"/>
                    </a:gs>
                    <a:gs pos="39999">
                      <a:srgbClr val="0A128C"/>
                    </a:gs>
                    <a:gs pos="70000">
                      <a:srgbClr val="181CC7"/>
                    </a:gs>
                    <a:gs pos="88000">
                      <a:srgbClr val="7005D4"/>
                    </a:gs>
                    <a:gs pos="100000">
                      <a:srgbClr val="8C3D91"/>
                    </a:gs>
                  </a:gsLst>
                  <a:lin ang="5400000" scaled="0"/>
                </a:gradFill>
              </a:rPr>
              <a:t>whooo</a:t>
            </a: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a:t>
            </a:r>
          </a:p>
          <a:p>
            <a:pPr>
              <a:buNone/>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“I can feel the heat from the fire.”</a:t>
            </a:r>
          </a:p>
          <a:p>
            <a:pPr>
              <a:buNone/>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“I can taste the smoke from the fire in my mouth.”</a:t>
            </a:r>
          </a:p>
          <a:p>
            <a:pPr>
              <a:buNone/>
            </a:pPr>
            <a:r>
              <a:rPr lang="en-US" sz="2000" b="1" dirty="0" smtClean="0">
                <a:gradFill>
                  <a:gsLst>
                    <a:gs pos="0">
                      <a:srgbClr val="000000"/>
                    </a:gs>
                    <a:gs pos="39999">
                      <a:srgbClr val="0A128C"/>
                    </a:gs>
                    <a:gs pos="70000">
                      <a:srgbClr val="181CC7"/>
                    </a:gs>
                    <a:gs pos="88000">
                      <a:srgbClr val="7005D4"/>
                    </a:gs>
                    <a:gs pos="100000">
                      <a:srgbClr val="8C3D91"/>
                    </a:gs>
                  </a:gsLst>
                  <a:lin ang="5400000" scaled="0"/>
                </a:gradFill>
              </a:rPr>
              <a:t>“I feel like I’m in the story!”</a:t>
            </a:r>
          </a:p>
          <a:p>
            <a:pPr>
              <a:buNone/>
            </a:pPr>
            <a:endParaRPr lang="en-US" dirty="0"/>
          </a:p>
        </p:txBody>
      </p:sp>
      <p:pic>
        <p:nvPicPr>
          <p:cNvPr id="24579" name="Picture 3"/>
          <p:cNvPicPr>
            <a:picLocks noChangeAspect="1" noChangeArrowheads="1"/>
          </p:cNvPicPr>
          <p:nvPr/>
        </p:nvPicPr>
        <p:blipFill>
          <a:blip r:embed="rId3" cstate="print"/>
          <a:srcRect/>
          <a:stretch>
            <a:fillRect/>
          </a:stretch>
        </p:blipFill>
        <p:spPr bwMode="auto">
          <a:xfrm>
            <a:off x="914400" y="1905000"/>
            <a:ext cx="685800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a:buNone/>
            </a:pPr>
            <a:r>
              <a:rPr lang="en-US" sz="4000" b="1" dirty="0" smtClean="0">
                <a:gradFill>
                  <a:gsLst>
                    <a:gs pos="0">
                      <a:srgbClr val="000000"/>
                    </a:gs>
                    <a:gs pos="39999">
                      <a:srgbClr val="0A128C"/>
                    </a:gs>
                    <a:gs pos="70000">
                      <a:srgbClr val="181CC7"/>
                    </a:gs>
                    <a:gs pos="88000">
                      <a:srgbClr val="7005D4"/>
                    </a:gs>
                    <a:gs pos="100000">
                      <a:srgbClr val="8C3D91"/>
                    </a:gs>
                  </a:gsLst>
                  <a:lin ang="5400000" scaled="0"/>
                </a:gradFill>
              </a:rPr>
              <a:t>	“Today I read </a:t>
            </a:r>
            <a:r>
              <a:rPr lang="en-US" sz="4000" b="1" i="1" dirty="0" smtClean="0">
                <a:gradFill>
                  <a:gsLst>
                    <a:gs pos="0">
                      <a:srgbClr val="000000"/>
                    </a:gs>
                    <a:gs pos="39999">
                      <a:srgbClr val="0A128C"/>
                    </a:gs>
                    <a:gs pos="70000">
                      <a:srgbClr val="181CC7"/>
                    </a:gs>
                    <a:gs pos="88000">
                      <a:srgbClr val="7005D4"/>
                    </a:gs>
                    <a:gs pos="100000">
                      <a:srgbClr val="8C3D91"/>
                    </a:gs>
                  </a:gsLst>
                  <a:lin ang="5400000" scaled="0"/>
                </a:gradFill>
              </a:rPr>
              <a:t>Revolutionary War on Wednesday,</a:t>
            </a:r>
            <a:r>
              <a:rPr lang="en-US" sz="4000" b="1" dirty="0" smtClean="0">
                <a:gradFill>
                  <a:gsLst>
                    <a:gs pos="0">
                      <a:srgbClr val="000000"/>
                    </a:gs>
                    <a:gs pos="39999">
                      <a:srgbClr val="0A128C"/>
                    </a:gs>
                    <a:gs pos="70000">
                      <a:srgbClr val="181CC7"/>
                    </a:gs>
                    <a:gs pos="88000">
                      <a:srgbClr val="7005D4"/>
                    </a:gs>
                    <a:gs pos="100000">
                      <a:srgbClr val="8C3D91"/>
                    </a:gs>
                  </a:gsLst>
                  <a:lin ang="5400000" scaled="0"/>
                </a:gradFill>
              </a:rPr>
              <a:t> and I read about a musket and I used my context clues, and I visualized to picture that it was a gun; plus I have schema for a musket because I’ve seen one on T.V. before.” </a:t>
            </a:r>
          </a:p>
          <a:p>
            <a:pPr>
              <a:buNone/>
            </a:pPr>
            <a:r>
              <a:rPr lang="en-US" sz="4000" b="1" dirty="0" smtClean="0">
                <a:gradFill>
                  <a:gsLst>
                    <a:gs pos="0">
                      <a:srgbClr val="000000"/>
                    </a:gs>
                    <a:gs pos="39999">
                      <a:srgbClr val="0A128C"/>
                    </a:gs>
                    <a:gs pos="70000">
                      <a:srgbClr val="181CC7"/>
                    </a:gs>
                    <a:gs pos="88000">
                      <a:srgbClr val="7005D4"/>
                    </a:gs>
                    <a:gs pos="100000">
                      <a:srgbClr val="8C3D91"/>
                    </a:gs>
                  </a:gsLst>
                  <a:lin ang="5400000" scaled="0"/>
                </a:gradFill>
              </a:rPr>
              <a:t>							     - Josh</a:t>
            </a:r>
            <a:endParaRPr lang="en-US" sz="4000" b="1" dirty="0">
              <a:gradFill>
                <a:gsLst>
                  <a:gs pos="0">
                    <a:srgbClr val="000000"/>
                  </a:gs>
                  <a:gs pos="39999">
                    <a:srgbClr val="0A128C"/>
                  </a:gs>
                  <a:gs pos="70000">
                    <a:srgbClr val="181CC7"/>
                  </a:gs>
                  <a:gs pos="88000">
                    <a:srgbClr val="7005D4"/>
                  </a:gs>
                  <a:gs pos="100000">
                    <a:srgbClr val="8C3D91"/>
                  </a:gs>
                </a:gsLst>
                <a:lin ang="5400000" scaled="0"/>
              </a:gra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13" descr="IMG_0489.JPG"/>
          <p:cNvPicPr>
            <a:picLocks noGrp="1" noChangeAspect="1"/>
          </p:cNvPicPr>
          <p:nvPr>
            <p:ph idx="1"/>
          </p:nvPr>
        </p:nvPicPr>
        <p:blipFill>
          <a:blip r:embed="rId2" cstate="print"/>
          <a:srcRect/>
          <a:stretch>
            <a:fillRect/>
          </a:stretch>
        </p:blipFill>
        <p:spPr bwMode="auto">
          <a:xfrm>
            <a:off x="609600" y="304800"/>
            <a:ext cx="3489883" cy="4267200"/>
          </a:xfrm>
          <a:prstGeom prst="rect">
            <a:avLst/>
          </a:prstGeom>
          <a:noFill/>
          <a:ln w="9525">
            <a:noFill/>
            <a:miter lim="800000"/>
            <a:headEnd/>
            <a:tailEnd/>
          </a:ln>
        </p:spPr>
      </p:pic>
      <p:pic>
        <p:nvPicPr>
          <p:cNvPr id="7" name="Picture 6" descr="ave 9-5 002.JPG"/>
          <p:cNvPicPr>
            <a:picLocks noChangeAspect="1"/>
          </p:cNvPicPr>
          <p:nvPr/>
        </p:nvPicPr>
        <p:blipFill>
          <a:blip r:embed="rId3" cstate="print"/>
          <a:stretch>
            <a:fillRect/>
          </a:stretch>
        </p:blipFill>
        <p:spPr>
          <a:xfrm>
            <a:off x="4038600" y="304800"/>
            <a:ext cx="4140200" cy="3105150"/>
          </a:xfrm>
          <a:prstGeom prst="rect">
            <a:avLst/>
          </a:prstGeom>
        </p:spPr>
      </p:pic>
      <p:pic>
        <p:nvPicPr>
          <p:cNvPr id="8" name="Picture 18" descr="20110808_0649.JPG"/>
          <p:cNvPicPr>
            <a:picLocks noChangeAspect="1"/>
          </p:cNvPicPr>
          <p:nvPr/>
        </p:nvPicPr>
        <p:blipFill>
          <a:blip r:embed="rId4" cstate="print"/>
          <a:srcRect/>
          <a:stretch>
            <a:fillRect/>
          </a:stretch>
        </p:blipFill>
        <p:spPr bwMode="auto">
          <a:xfrm>
            <a:off x="3733800" y="3124200"/>
            <a:ext cx="4419600" cy="3505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7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
            </a:r>
            <a:br>
              <a:rPr lang="en-US" sz="67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br>
            <a:r>
              <a:rPr lang="en-US" sz="67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Inferring</a:t>
            </a:r>
            <a:r>
              <a:rPr lang="en-US"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
            </a:r>
            <a:br>
              <a:rPr lang="en-US"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br>
            <a:endParaRPr lang="en-US" dirty="0"/>
          </a:p>
        </p:txBody>
      </p:sp>
      <p:pic>
        <p:nvPicPr>
          <p:cNvPr id="4" name="Picture 2" descr="MC900187587[1]"/>
          <p:cNvPicPr>
            <a:picLocks noChangeAspect="1" noChangeArrowheads="1"/>
          </p:cNvPicPr>
          <p:nvPr/>
        </p:nvPicPr>
        <p:blipFill>
          <a:blip r:embed="rId3" cstate="print"/>
          <a:srcRect/>
          <a:stretch>
            <a:fillRect/>
          </a:stretch>
        </p:blipFill>
        <p:spPr bwMode="auto">
          <a:xfrm>
            <a:off x="6629400" y="228600"/>
            <a:ext cx="1219200" cy="1210588"/>
          </a:xfrm>
          <a:prstGeom prst="rect">
            <a:avLst/>
          </a:prstGeom>
          <a:noFill/>
        </p:spPr>
      </p:pic>
      <p:sp>
        <p:nvSpPr>
          <p:cNvPr id="5" name="Content Placeholder 4"/>
          <p:cNvSpPr>
            <a:spLocks noGrp="1"/>
          </p:cNvSpPr>
          <p:nvPr>
            <p:ph idx="1"/>
          </p:nvPr>
        </p:nvSpPr>
        <p:spPr>
          <a:xfrm>
            <a:off x="3352800" y="1828800"/>
            <a:ext cx="5791200" cy="33528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indent="457200" fontAlgn="base">
              <a:spcBef>
                <a:spcPct val="0"/>
              </a:spcBef>
              <a:spcAft>
                <a:spcPct val="0"/>
              </a:spcAft>
            </a:pPr>
            <a:endParaRPr lang="en-US" sz="2000" b="1" dirty="0" smtClean="0">
              <a:solidFill>
                <a:schemeClr val="bg1">
                  <a:lumMod val="95000"/>
                </a:schemeClr>
              </a:solidFill>
              <a:latin typeface="Calibri" pitchFamily="34" charset="0"/>
              <a:ea typeface="Calibri" pitchFamily="34" charset="0"/>
              <a:cs typeface="Times New Roman" pitchFamily="18" charset="0"/>
            </a:endParaRPr>
          </a:p>
          <a:p>
            <a:pPr>
              <a:buNone/>
            </a:pPr>
            <a:r>
              <a:rPr lang="en-US" sz="2000" b="1" dirty="0" smtClean="0"/>
              <a:t>    “Now I know that inferring means predictions, our schema, and thinking about what the author didn’t tell us.”</a:t>
            </a:r>
          </a:p>
          <a:p>
            <a:pPr>
              <a:buNone/>
            </a:pPr>
            <a:r>
              <a:rPr lang="en-US" sz="2000" b="1" dirty="0" smtClean="0"/>
              <a:t>			            -Bryan </a:t>
            </a:r>
            <a:endParaRPr lang="en-US" sz="2000" b="1" dirty="0"/>
          </a:p>
        </p:txBody>
      </p:sp>
      <p:pic>
        <p:nvPicPr>
          <p:cNvPr id="6" name="Picture 5" descr="ave 7-14 007.JPG"/>
          <p:cNvPicPr>
            <a:picLocks noChangeAspect="1"/>
          </p:cNvPicPr>
          <p:nvPr/>
        </p:nvPicPr>
        <p:blipFill>
          <a:blip r:embed="rId4" cstate="print"/>
          <a:stretch>
            <a:fillRect/>
          </a:stretch>
        </p:blipFill>
        <p:spPr>
          <a:xfrm>
            <a:off x="152400" y="1600200"/>
            <a:ext cx="3124200" cy="4876800"/>
          </a:xfrm>
          <a:prstGeom prst="rect">
            <a:avLst/>
          </a:prstGeom>
        </p:spPr>
      </p:pic>
      <p:sp useBgFill="1">
        <p:nvSpPr>
          <p:cNvPr id="8" name="Right Triangle 7"/>
          <p:cNvSpPr/>
          <p:nvPr/>
        </p:nvSpPr>
        <p:spPr>
          <a:xfrm rot="10800000" flipH="1">
            <a:off x="152400" y="1600199"/>
            <a:ext cx="340629" cy="2286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ight Triangle 8"/>
          <p:cNvSpPr/>
          <p:nvPr/>
        </p:nvSpPr>
        <p:spPr>
          <a:xfrm rot="10800000">
            <a:off x="2971800" y="1600200"/>
            <a:ext cx="304800" cy="24384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z="3200" b="1" dirty="0" smtClean="0"/>
              <a:t>Texts and Activities for Introducing </a:t>
            </a: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Inferring</a:t>
            </a:r>
            <a:endParaRPr lang="en-US" sz="3200" b="1" dirty="0">
              <a:gradFill>
                <a:gsLst>
                  <a:gs pos="0">
                    <a:srgbClr val="000082"/>
                  </a:gs>
                  <a:gs pos="30000">
                    <a:srgbClr val="66008F"/>
                  </a:gs>
                  <a:gs pos="64999">
                    <a:srgbClr val="BA0066"/>
                  </a:gs>
                  <a:gs pos="89999">
                    <a:srgbClr val="FF0000"/>
                  </a:gs>
                  <a:gs pos="100000">
                    <a:srgbClr val="FF8200"/>
                  </a:gs>
                </a:gsLst>
                <a:lin ang="5400000" scaled="0"/>
              </a:gradFill>
            </a:endParaRPr>
          </a:p>
        </p:txBody>
      </p:sp>
      <p:sp>
        <p:nvSpPr>
          <p:cNvPr id="6" name="Content Placeholder 5"/>
          <p:cNvSpPr>
            <a:spLocks noGrp="1"/>
          </p:cNvSpPr>
          <p:nvPr>
            <p:ph idx="1"/>
          </p:nvPr>
        </p:nvSpPr>
        <p:spPr>
          <a:xfrm>
            <a:off x="0" y="2971800"/>
            <a:ext cx="9144000" cy="3657600"/>
          </a:xfrm>
        </p:spPr>
        <p:txBody>
          <a:bodyPr>
            <a:normAutofit fontScale="85000" lnSpcReduction="10000"/>
          </a:bodyPr>
          <a:lstStyle/>
          <a:p>
            <a:pPr>
              <a:buFont typeface="Wingdings" pitchFamily="2" charset="2"/>
              <a:buChar char="v"/>
            </a:pPr>
            <a:r>
              <a:rPr lang="en-US" sz="1800" b="1" dirty="0" smtClean="0"/>
              <a:t>Inferring role play- students act out situations or emotions for their classmates to infer. </a:t>
            </a:r>
            <a:r>
              <a:rPr lang="en-US" sz="1000" b="1" dirty="0" smtClean="0"/>
              <a:t>(</a:t>
            </a:r>
            <a:r>
              <a:rPr lang="en-US" sz="1000" b="1" u="sng" dirty="0" smtClean="0"/>
              <a:t>Strategies that Work</a:t>
            </a:r>
            <a:r>
              <a:rPr lang="en-US" sz="1000" b="1" dirty="0" smtClean="0"/>
              <a:t>, 138)</a:t>
            </a:r>
          </a:p>
          <a:p>
            <a:pPr>
              <a:buNone/>
            </a:pPr>
            <a:endParaRPr lang="en-US" sz="1800" b="1" dirty="0" smtClean="0"/>
          </a:p>
          <a:p>
            <a:pPr>
              <a:buFont typeface="Wingdings" pitchFamily="2" charset="2"/>
              <a:buChar char="v"/>
            </a:pPr>
            <a:r>
              <a:rPr lang="en-US" sz="1800" b="1" dirty="0" smtClean="0"/>
              <a:t>Practicing inferring at the word, then sentence level, using crucial context clues. </a:t>
            </a:r>
            <a:r>
              <a:rPr lang="en-US" sz="1000" b="1" dirty="0" smtClean="0"/>
              <a:t>(</a:t>
            </a:r>
            <a:r>
              <a:rPr lang="en-US" sz="1000" b="1" u="sng" dirty="0" smtClean="0"/>
              <a:t>The Café Book</a:t>
            </a:r>
            <a:r>
              <a:rPr lang="en-US" sz="1000" b="1" dirty="0" smtClean="0"/>
              <a:t>, 99) </a:t>
            </a:r>
          </a:p>
          <a:p>
            <a:pPr>
              <a:buFont typeface="Wingdings" pitchFamily="2" charset="2"/>
              <a:buChar char="v"/>
            </a:pPr>
            <a:endParaRPr lang="en-US" sz="1000" b="1" dirty="0" smtClean="0"/>
          </a:p>
          <a:p>
            <a:pPr>
              <a:buFont typeface="Wingdings" pitchFamily="2" charset="2"/>
              <a:buChar char="v"/>
            </a:pPr>
            <a:r>
              <a:rPr lang="en-US" sz="1800" b="1" dirty="0" smtClean="0"/>
              <a:t>Drawing conclusions based on schema (Ex. “Inferring About a Person” activity)  </a:t>
            </a:r>
            <a:r>
              <a:rPr lang="en-US" sz="1000" b="1" dirty="0" smtClean="0"/>
              <a:t> (</a:t>
            </a:r>
            <a:r>
              <a:rPr lang="en-US" sz="1000" b="1" u="sng" dirty="0" smtClean="0"/>
              <a:t>Comprehension Connections</a:t>
            </a:r>
            <a:r>
              <a:rPr lang="en-US" sz="1000" b="1" dirty="0" smtClean="0"/>
              <a:t>, 53) .</a:t>
            </a:r>
          </a:p>
          <a:p>
            <a:pPr>
              <a:buFont typeface="Wingdings" pitchFamily="2" charset="2"/>
              <a:buChar char="v"/>
            </a:pPr>
            <a:endParaRPr lang="en-US" sz="1000" b="1" dirty="0" smtClean="0"/>
          </a:p>
          <a:p>
            <a:pPr>
              <a:buFont typeface="Wingdings" pitchFamily="2" charset="2"/>
              <a:buChar char="v"/>
            </a:pPr>
            <a:r>
              <a:rPr lang="en-US" sz="1800" b="1" dirty="0" smtClean="0"/>
              <a:t>Applying the following equation to reading: Text Clues + Schema= My Inference </a:t>
            </a:r>
            <a:r>
              <a:rPr lang="en-US" sz="1000" b="1" dirty="0" smtClean="0"/>
              <a:t>(</a:t>
            </a:r>
            <a:r>
              <a:rPr lang="en-US" sz="1000" b="1" u="sng" dirty="0" smtClean="0"/>
              <a:t>Strategies that Work</a:t>
            </a:r>
            <a:r>
              <a:rPr lang="en-US" sz="1000" b="1" dirty="0" smtClean="0"/>
              <a:t>, 142)</a:t>
            </a:r>
          </a:p>
          <a:p>
            <a:pPr>
              <a:buFont typeface="Wingdings" pitchFamily="2" charset="2"/>
              <a:buChar char="v"/>
            </a:pPr>
            <a:endParaRPr lang="en-US" sz="1000" b="1" dirty="0" smtClean="0"/>
          </a:p>
          <a:p>
            <a:pPr>
              <a:buFont typeface="Wingdings" pitchFamily="2" charset="2"/>
              <a:buChar char="v"/>
            </a:pPr>
            <a:r>
              <a:rPr lang="en-US" sz="1800" b="1" dirty="0" smtClean="0"/>
              <a:t>Learning the connection between predicting and inferring. </a:t>
            </a:r>
          </a:p>
          <a:p>
            <a:pPr>
              <a:buFont typeface="Wingdings" pitchFamily="2" charset="2"/>
              <a:buChar char="v"/>
            </a:pPr>
            <a:endParaRPr lang="en-US" sz="1800" b="1" dirty="0" smtClean="0"/>
          </a:p>
          <a:p>
            <a:pPr>
              <a:buFont typeface="Wingdings" pitchFamily="2" charset="2"/>
              <a:buChar char="v"/>
            </a:pPr>
            <a:r>
              <a:rPr lang="en-US" sz="1800" b="1" dirty="0" smtClean="0"/>
              <a:t>Associating visualizing with inferring.</a:t>
            </a:r>
          </a:p>
          <a:p>
            <a:pPr>
              <a:buFont typeface="Wingdings" pitchFamily="2" charset="2"/>
              <a:buChar char="v"/>
            </a:pPr>
            <a:endParaRPr lang="en-US" sz="1800" b="1" dirty="0" smtClean="0"/>
          </a:p>
          <a:p>
            <a:pPr>
              <a:buFont typeface="Wingdings" pitchFamily="2" charset="2"/>
              <a:buChar char="v"/>
            </a:pPr>
            <a:r>
              <a:rPr lang="en-US" sz="1800" b="1" dirty="0" smtClean="0"/>
              <a:t>Determining character traits with inferring. </a:t>
            </a:r>
            <a:endParaRPr lang="en-US" sz="1800" b="1" dirty="0"/>
          </a:p>
        </p:txBody>
      </p:sp>
      <p:pic>
        <p:nvPicPr>
          <p:cNvPr id="7" name="Picture 6" descr="2029_MD.jpg"/>
          <p:cNvPicPr>
            <a:picLocks noChangeAspect="1"/>
          </p:cNvPicPr>
          <p:nvPr/>
        </p:nvPicPr>
        <p:blipFill>
          <a:blip r:embed="rId2" cstate="print"/>
          <a:stretch>
            <a:fillRect/>
          </a:stretch>
        </p:blipFill>
        <p:spPr>
          <a:xfrm>
            <a:off x="6324600" y="990600"/>
            <a:ext cx="1447800" cy="1122715"/>
          </a:xfrm>
          <a:prstGeom prst="rect">
            <a:avLst/>
          </a:prstGeom>
        </p:spPr>
      </p:pic>
      <p:pic>
        <p:nvPicPr>
          <p:cNvPr id="8" name="Picture 7" descr="b-580.jpg"/>
          <p:cNvPicPr>
            <a:picLocks noChangeAspect="1"/>
          </p:cNvPicPr>
          <p:nvPr/>
        </p:nvPicPr>
        <p:blipFill>
          <a:blip r:embed="rId3" cstate="print"/>
          <a:stretch>
            <a:fillRect/>
          </a:stretch>
        </p:blipFill>
        <p:spPr>
          <a:xfrm>
            <a:off x="228600" y="914400"/>
            <a:ext cx="1524000" cy="1295400"/>
          </a:xfrm>
          <a:prstGeom prst="rect">
            <a:avLst/>
          </a:prstGeom>
        </p:spPr>
      </p:pic>
      <p:pic>
        <p:nvPicPr>
          <p:cNvPr id="58370" name="Picture 2" descr="http://www.harpercollinschildrens.com/harperchildrensImages/isbn/large/6/9780064432276.jpg"/>
          <p:cNvPicPr>
            <a:picLocks noChangeAspect="1" noChangeArrowheads="1"/>
          </p:cNvPicPr>
          <p:nvPr/>
        </p:nvPicPr>
        <p:blipFill>
          <a:blip r:embed="rId4" cstate="print"/>
          <a:srcRect/>
          <a:stretch>
            <a:fillRect/>
          </a:stretch>
        </p:blipFill>
        <p:spPr bwMode="auto">
          <a:xfrm>
            <a:off x="2057400" y="914400"/>
            <a:ext cx="1246834" cy="1752600"/>
          </a:xfrm>
          <a:prstGeom prst="rect">
            <a:avLst/>
          </a:prstGeom>
          <a:noFill/>
        </p:spPr>
      </p:pic>
      <p:pic>
        <p:nvPicPr>
          <p:cNvPr id="58374" name="Picture 6" descr="http://www.gooddogcarl.com/images/Good_Dog_Carl.jpg"/>
          <p:cNvPicPr>
            <a:picLocks noChangeAspect="1" noChangeArrowheads="1"/>
          </p:cNvPicPr>
          <p:nvPr/>
        </p:nvPicPr>
        <p:blipFill>
          <a:blip r:embed="rId5" cstate="print"/>
          <a:srcRect/>
          <a:stretch>
            <a:fillRect/>
          </a:stretch>
        </p:blipFill>
        <p:spPr bwMode="auto">
          <a:xfrm>
            <a:off x="3581400" y="1371600"/>
            <a:ext cx="1253364" cy="1435101"/>
          </a:xfrm>
          <a:prstGeom prst="rect">
            <a:avLst/>
          </a:prstGeom>
          <a:noFill/>
        </p:spPr>
      </p:pic>
      <p:pic>
        <p:nvPicPr>
          <p:cNvPr id="58376" name="Picture 8" descr="http://4.bp.blogspot.com/-FdSeQzuCSpM/TcwNWSQ2jtI/AAAAAAAAAB4/qZtyg9RJ6N8/s1600/Jan_cover.jpeg"/>
          <p:cNvPicPr>
            <a:picLocks noChangeAspect="1" noChangeArrowheads="1"/>
          </p:cNvPicPr>
          <p:nvPr/>
        </p:nvPicPr>
        <p:blipFill>
          <a:blip r:embed="rId6" cstate="print"/>
          <a:srcRect/>
          <a:stretch>
            <a:fillRect/>
          </a:stretch>
        </p:blipFill>
        <p:spPr bwMode="auto">
          <a:xfrm>
            <a:off x="5105400" y="1371600"/>
            <a:ext cx="990600" cy="1453116"/>
          </a:xfrm>
          <a:prstGeom prst="rect">
            <a:avLst/>
          </a:prstGeom>
          <a:noFill/>
        </p:spPr>
      </p:pic>
      <p:pic>
        <p:nvPicPr>
          <p:cNvPr id="13" name="Picture 12" descr="27043.jpg"/>
          <p:cNvPicPr>
            <a:picLocks noChangeAspect="1"/>
          </p:cNvPicPr>
          <p:nvPr/>
        </p:nvPicPr>
        <p:blipFill>
          <a:blip r:embed="rId7" cstate="print"/>
          <a:stretch>
            <a:fillRect/>
          </a:stretch>
        </p:blipFill>
        <p:spPr>
          <a:xfrm>
            <a:off x="7924800" y="1676400"/>
            <a:ext cx="990600" cy="11430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9144000" cy="6858000"/>
          </a:xfrm>
        </p:spPr>
        <p:txBody>
          <a:bodyPr>
            <a:normAutofit/>
          </a:bodyPr>
          <a:lstStyle/>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pPr>
              <a:buNone/>
            </a:pPr>
            <a:r>
              <a:rPr lang="en-US" sz="2600" b="1" dirty="0" smtClean="0">
                <a:gradFill>
                  <a:gsLst>
                    <a:gs pos="0">
                      <a:srgbClr val="000000"/>
                    </a:gs>
                    <a:gs pos="39999">
                      <a:srgbClr val="0A128C"/>
                    </a:gs>
                    <a:gs pos="70000">
                      <a:srgbClr val="181CC7"/>
                    </a:gs>
                    <a:gs pos="88000">
                      <a:srgbClr val="7005D4"/>
                    </a:gs>
                    <a:gs pos="100000">
                      <a:srgbClr val="8C3D91"/>
                    </a:gs>
                  </a:gsLst>
                  <a:lin ang="5400000" scaled="0"/>
                </a:gradFill>
              </a:rPr>
              <a:t>“I think the boy in the story is really cocky because he’s bragging about being a good sailor.”</a:t>
            </a:r>
          </a:p>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pPr>
              <a:buNone/>
            </a:pPr>
            <a:r>
              <a:rPr lang="en-US" sz="2600" b="1" dirty="0" smtClean="0">
                <a:gradFill>
                  <a:gsLst>
                    <a:gs pos="0">
                      <a:srgbClr val="000000"/>
                    </a:gs>
                    <a:gs pos="39999">
                      <a:srgbClr val="0A128C"/>
                    </a:gs>
                    <a:gs pos="70000">
                      <a:srgbClr val="181CC7"/>
                    </a:gs>
                    <a:gs pos="88000">
                      <a:srgbClr val="7005D4"/>
                    </a:gs>
                    <a:gs pos="100000">
                      <a:srgbClr val="8C3D91"/>
                    </a:gs>
                  </a:gsLst>
                  <a:lin ang="5400000" scaled="0"/>
                </a:gradFill>
              </a:rPr>
              <a:t> “I predict he’s in la-la land, and he’s just dreaming when he tells about the flying boats.”</a:t>
            </a:r>
          </a:p>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pPr>
              <a:buNone/>
            </a:pPr>
            <a:r>
              <a:rPr lang="en-US" sz="2600" b="1" dirty="0" smtClean="0">
                <a:gradFill>
                  <a:gsLst>
                    <a:gs pos="0">
                      <a:srgbClr val="000000"/>
                    </a:gs>
                    <a:gs pos="39999">
                      <a:srgbClr val="0A128C"/>
                    </a:gs>
                    <a:gs pos="70000">
                      <a:srgbClr val="181CC7"/>
                    </a:gs>
                    <a:gs pos="88000">
                      <a:srgbClr val="7005D4"/>
                    </a:gs>
                    <a:gs pos="100000">
                      <a:srgbClr val="8C3D91"/>
                    </a:gs>
                  </a:gsLst>
                  <a:lin ang="5400000" scaled="0"/>
                </a:gradFill>
              </a:rPr>
              <a:t>“I infer this is fantasy fiction.”</a:t>
            </a:r>
          </a:p>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pPr>
              <a:buNone/>
            </a:pPr>
            <a:r>
              <a:rPr lang="en-US" sz="2600" b="1" dirty="0" smtClean="0">
                <a:gradFill>
                  <a:gsLst>
                    <a:gs pos="0">
                      <a:srgbClr val="000000"/>
                    </a:gs>
                    <a:gs pos="39999">
                      <a:srgbClr val="0A128C"/>
                    </a:gs>
                    <a:gs pos="70000">
                      <a:srgbClr val="181CC7"/>
                    </a:gs>
                    <a:gs pos="88000">
                      <a:srgbClr val="7005D4"/>
                    </a:gs>
                    <a:gs pos="100000">
                      <a:srgbClr val="8C3D91"/>
                    </a:gs>
                  </a:gsLst>
                  <a:lin ang="5400000" scaled="0"/>
                </a:gradFill>
              </a:rPr>
              <a:t>“I’m visualizing the boat in the water; the hull is cutting through the water like a knife.”</a:t>
            </a:r>
          </a:p>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pPr>
              <a:buNone/>
            </a:pPr>
            <a:r>
              <a:rPr lang="en-US" sz="2600" b="1" dirty="0" smtClean="0">
                <a:gradFill>
                  <a:gsLst>
                    <a:gs pos="0">
                      <a:srgbClr val="000000"/>
                    </a:gs>
                    <a:gs pos="39999">
                      <a:srgbClr val="0A128C"/>
                    </a:gs>
                    <a:gs pos="70000">
                      <a:srgbClr val="181CC7"/>
                    </a:gs>
                    <a:gs pos="88000">
                      <a:srgbClr val="7005D4"/>
                    </a:gs>
                    <a:gs pos="100000">
                      <a:srgbClr val="8C3D91"/>
                    </a:gs>
                  </a:gsLst>
                  <a:lin ang="5400000" scaled="0"/>
                </a:gradFill>
              </a:rPr>
              <a:t>“OMG…the old man IS actually the boy because look, it says that he’s limping, and that’s from when he broke his leg in the crash!”</a:t>
            </a:r>
          </a:p>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pPr>
              <a:buNone/>
            </a:pPr>
            <a:endParaRPr lang="en-US" sz="2600" b="1" dirty="0" smtClean="0">
              <a:gradFill>
                <a:gsLst>
                  <a:gs pos="0">
                    <a:srgbClr val="000000"/>
                  </a:gs>
                  <a:gs pos="39999">
                    <a:srgbClr val="0A128C"/>
                  </a:gs>
                  <a:gs pos="70000">
                    <a:srgbClr val="181CC7"/>
                  </a:gs>
                  <a:gs pos="88000">
                    <a:srgbClr val="7005D4"/>
                  </a:gs>
                  <a:gs pos="100000">
                    <a:srgbClr val="8C3D91"/>
                  </a:gs>
                </a:gsLst>
                <a:lin ang="5400000" scaled="0"/>
              </a:gradFill>
            </a:endParaRPr>
          </a:p>
          <a:p>
            <a:endParaRPr lang="en-US" dirty="0"/>
          </a:p>
        </p:txBody>
      </p:sp>
      <p:pic>
        <p:nvPicPr>
          <p:cNvPr id="4" name="Picture 3" descr="2029_MD.jpg"/>
          <p:cNvPicPr>
            <a:picLocks noChangeAspect="1"/>
          </p:cNvPicPr>
          <p:nvPr/>
        </p:nvPicPr>
        <p:blipFill>
          <a:blip r:embed="rId2" cstate="print"/>
          <a:stretch>
            <a:fillRect/>
          </a:stretch>
        </p:blipFill>
        <p:spPr>
          <a:xfrm>
            <a:off x="6705600" y="2514600"/>
            <a:ext cx="2057400" cy="1595437"/>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Questioning </a:t>
            </a:r>
            <a:endParaRPr lang="en-US" sz="6000" dirty="0"/>
          </a:p>
        </p:txBody>
      </p:sp>
      <p:pic>
        <p:nvPicPr>
          <p:cNvPr id="4" name="Picture 2" descr="C:\Users\owner\AppData\Local\Microsoft\Windows\Temporary Internet Files\Content.IE5\4I61RRQN\MC900048057[1].wmf"/>
          <p:cNvPicPr>
            <a:picLocks noChangeAspect="1" noChangeArrowheads="1"/>
          </p:cNvPicPr>
          <p:nvPr/>
        </p:nvPicPr>
        <p:blipFill>
          <a:blip r:embed="rId2" cstate="print"/>
          <a:srcRect/>
          <a:stretch>
            <a:fillRect/>
          </a:stretch>
        </p:blipFill>
        <p:spPr bwMode="auto">
          <a:xfrm>
            <a:off x="7162799" y="457200"/>
            <a:ext cx="1102647" cy="838200"/>
          </a:xfrm>
          <a:prstGeom prst="rect">
            <a:avLst/>
          </a:prstGeom>
          <a:noFill/>
        </p:spPr>
      </p:pic>
      <p:sp>
        <p:nvSpPr>
          <p:cNvPr id="5" name="Content Placeholder 4"/>
          <p:cNvSpPr>
            <a:spLocks noGrp="1"/>
          </p:cNvSpPr>
          <p:nvPr>
            <p:ph idx="1"/>
          </p:nvPr>
        </p:nvSpPr>
        <p:spPr>
          <a:xfrm>
            <a:off x="457200" y="1600201"/>
            <a:ext cx="8229600" cy="1523999"/>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indent="457200" fontAlgn="base">
              <a:spcBef>
                <a:spcPct val="0"/>
              </a:spcBef>
              <a:spcAft>
                <a:spcPct val="0"/>
              </a:spcAft>
            </a:pPr>
            <a:endParaRPr lang="en-US" sz="2000" b="1" dirty="0" smtClean="0">
              <a:solidFill>
                <a:schemeClr val="bg1">
                  <a:lumMod val="95000"/>
                </a:schemeClr>
              </a:solidFill>
              <a:latin typeface="Calibri" pitchFamily="34" charset="0"/>
              <a:ea typeface="Calibri" pitchFamily="34" charset="0"/>
              <a:cs typeface="Times New Roman" pitchFamily="18" charset="0"/>
            </a:endParaRPr>
          </a:p>
          <a:p>
            <a:pPr>
              <a:buNone/>
            </a:pPr>
            <a:r>
              <a:rPr lang="en-US" sz="2000" b="1" dirty="0" smtClean="0"/>
              <a:t>	“I didn’t realize that we needed to use inferring to figure out thick questions.”</a:t>
            </a:r>
          </a:p>
          <a:p>
            <a:pPr>
              <a:buNone/>
            </a:pPr>
            <a:r>
              <a:rPr lang="en-US" sz="2000" b="1" dirty="0" smtClean="0"/>
              <a:t>				       	   -Emily 	          -</a:t>
            </a:r>
            <a:endParaRPr lang="en-US" sz="2000" b="1" dirty="0"/>
          </a:p>
        </p:txBody>
      </p:sp>
      <p:pic>
        <p:nvPicPr>
          <p:cNvPr id="1026" name="Picture 2"/>
          <p:cNvPicPr>
            <a:picLocks noChangeAspect="1" noChangeArrowheads="1"/>
          </p:cNvPicPr>
          <p:nvPr/>
        </p:nvPicPr>
        <p:blipFill>
          <a:blip r:embed="rId3" cstate="print"/>
          <a:srcRect/>
          <a:stretch>
            <a:fillRect/>
          </a:stretch>
        </p:blipFill>
        <p:spPr bwMode="auto">
          <a:xfrm>
            <a:off x="152400" y="3429000"/>
            <a:ext cx="8686800" cy="3171825"/>
          </a:xfrm>
          <a:prstGeom prst="rect">
            <a:avLst/>
          </a:prstGeom>
          <a:noFill/>
          <a:ln w="9525">
            <a:noFill/>
            <a:miter lim="800000"/>
            <a:headEnd/>
            <a:tailEnd/>
          </a:ln>
        </p:spPr>
      </p:pic>
      <p:sp useBgFill="1">
        <p:nvSpPr>
          <p:cNvPr id="6" name="Rectangle 5"/>
          <p:cNvSpPr/>
          <p:nvPr/>
        </p:nvSpPr>
        <p:spPr>
          <a:xfrm>
            <a:off x="152400" y="6400800"/>
            <a:ext cx="8686800" cy="304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ectangle 6"/>
          <p:cNvSpPr/>
          <p:nvPr/>
        </p:nvSpPr>
        <p:spPr>
          <a:xfrm>
            <a:off x="152400" y="3352800"/>
            <a:ext cx="8686800"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ight Triangle 8"/>
          <p:cNvSpPr/>
          <p:nvPr/>
        </p:nvSpPr>
        <p:spPr>
          <a:xfrm rot="164593" flipH="1">
            <a:off x="3665495" y="3632434"/>
            <a:ext cx="5327887" cy="45755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z="3200" b="1" dirty="0" smtClean="0"/>
              <a:t>Texts and Activities for Introducing </a:t>
            </a: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Questioning</a:t>
            </a:r>
            <a:endParaRPr lang="en-US" sz="3200" b="1" dirty="0">
              <a:gradFill>
                <a:gsLst>
                  <a:gs pos="0">
                    <a:srgbClr val="000082"/>
                  </a:gs>
                  <a:gs pos="30000">
                    <a:srgbClr val="66008F"/>
                  </a:gs>
                  <a:gs pos="64999">
                    <a:srgbClr val="BA0066"/>
                  </a:gs>
                  <a:gs pos="89999">
                    <a:srgbClr val="FF0000"/>
                  </a:gs>
                  <a:gs pos="100000">
                    <a:srgbClr val="FF8200"/>
                  </a:gs>
                </a:gsLst>
                <a:lin ang="5400000" scaled="0"/>
              </a:gradFill>
            </a:endParaRPr>
          </a:p>
        </p:txBody>
      </p:sp>
      <p:sp>
        <p:nvSpPr>
          <p:cNvPr id="5" name="Content Placeholder 5"/>
          <p:cNvSpPr>
            <a:spLocks noGrp="1"/>
          </p:cNvSpPr>
          <p:nvPr>
            <p:ph idx="1"/>
          </p:nvPr>
        </p:nvSpPr>
        <p:spPr>
          <a:xfrm>
            <a:off x="0" y="3200400"/>
            <a:ext cx="8534400" cy="3657600"/>
          </a:xfrm>
        </p:spPr>
        <p:txBody>
          <a:bodyPr>
            <a:normAutofit lnSpcReduction="10000"/>
          </a:bodyPr>
          <a:lstStyle/>
          <a:p>
            <a:pPr>
              <a:buFont typeface="Wingdings" pitchFamily="2" charset="2"/>
              <a:buChar char="v"/>
            </a:pPr>
            <a:r>
              <a:rPr lang="en-US" sz="1800" b="1" dirty="0" smtClean="0"/>
              <a:t>Piquing curiosity with an interesting object and gathering questions throughout the week. </a:t>
            </a:r>
            <a:r>
              <a:rPr lang="en-US" sz="1000" b="1" dirty="0" smtClean="0"/>
              <a:t>(</a:t>
            </a:r>
            <a:r>
              <a:rPr lang="en-US" sz="1000" b="1" u="sng" dirty="0" smtClean="0"/>
              <a:t>Comprehension Connections</a:t>
            </a:r>
            <a:r>
              <a:rPr lang="en-US" sz="1000" b="1" dirty="0" smtClean="0"/>
              <a:t>, 65)</a:t>
            </a:r>
          </a:p>
          <a:p>
            <a:pPr>
              <a:buNone/>
            </a:pPr>
            <a:endParaRPr lang="en-US" sz="1000" b="1" dirty="0" smtClean="0"/>
          </a:p>
          <a:p>
            <a:pPr>
              <a:buFont typeface="Wingdings" pitchFamily="2" charset="2"/>
              <a:buChar char="v"/>
            </a:pPr>
            <a:r>
              <a:rPr lang="en-US" sz="1800" b="1" dirty="0" smtClean="0"/>
              <a:t>Determining the difference between the “thick and thin” questions </a:t>
            </a:r>
            <a:r>
              <a:rPr lang="en-US" sz="1000" b="1" dirty="0" smtClean="0"/>
              <a:t>(</a:t>
            </a:r>
            <a:r>
              <a:rPr lang="en-US" sz="1000" b="1" u="sng" dirty="0" smtClean="0"/>
              <a:t>Strategies that Work</a:t>
            </a:r>
            <a:r>
              <a:rPr lang="en-US" sz="1000" b="1" dirty="0" smtClean="0"/>
              <a:t>, 116)  </a:t>
            </a:r>
            <a:r>
              <a:rPr lang="en-US" sz="1800" b="1" dirty="0" smtClean="0"/>
              <a:t>we ask before, during, and after a piece of text. </a:t>
            </a:r>
          </a:p>
          <a:p>
            <a:pPr>
              <a:buFont typeface="Wingdings" pitchFamily="2" charset="2"/>
              <a:buChar char="v"/>
            </a:pPr>
            <a:endParaRPr lang="en-US" sz="1800" b="1" dirty="0" smtClean="0"/>
          </a:p>
          <a:p>
            <a:pPr>
              <a:buFont typeface="Wingdings" pitchFamily="2" charset="2"/>
              <a:buChar char="v"/>
            </a:pPr>
            <a:r>
              <a:rPr lang="en-US" sz="1800" b="1" dirty="0" smtClean="0"/>
              <a:t>Coding the answers we find as “I” (inference) “T” (text) or “OS” (outside source). </a:t>
            </a:r>
            <a:r>
              <a:rPr lang="en-US" sz="1000" b="1" dirty="0" smtClean="0"/>
              <a:t>(</a:t>
            </a:r>
            <a:r>
              <a:rPr lang="en-US" sz="1000" b="1" u="sng" dirty="0" smtClean="0"/>
              <a:t>Reading with Meaning</a:t>
            </a:r>
            <a:r>
              <a:rPr lang="en-US" sz="1000" b="1" dirty="0" smtClean="0"/>
              <a:t>, 128)</a:t>
            </a:r>
          </a:p>
          <a:p>
            <a:pPr>
              <a:buFont typeface="Wingdings" pitchFamily="2" charset="2"/>
              <a:buChar char="v"/>
            </a:pPr>
            <a:endParaRPr lang="en-US" sz="1000" b="1" dirty="0" smtClean="0"/>
          </a:p>
          <a:p>
            <a:pPr>
              <a:buFont typeface="Wingdings" pitchFamily="2" charset="2"/>
              <a:buChar char="v"/>
            </a:pPr>
            <a:r>
              <a:rPr lang="en-US" sz="1800" b="1" dirty="0" smtClean="0"/>
              <a:t>Creating question webs to capture thinking about “thick” questions.  </a:t>
            </a:r>
            <a:r>
              <a:rPr lang="en-US" sz="1000" b="1" dirty="0" smtClean="0"/>
              <a:t>(</a:t>
            </a:r>
            <a:r>
              <a:rPr lang="en-US" sz="1000" b="1" u="sng" dirty="0" smtClean="0"/>
              <a:t>Reading with Meaning</a:t>
            </a:r>
            <a:r>
              <a:rPr lang="en-US" sz="1000" b="1" dirty="0" smtClean="0"/>
              <a:t>, 131)</a:t>
            </a:r>
          </a:p>
          <a:p>
            <a:pPr>
              <a:buFont typeface="Wingdings" pitchFamily="2" charset="2"/>
              <a:buChar char="v"/>
            </a:pPr>
            <a:endParaRPr lang="en-US" sz="1000" b="1" dirty="0" smtClean="0"/>
          </a:p>
          <a:p>
            <a:pPr>
              <a:buFont typeface="Wingdings" pitchFamily="2" charset="2"/>
              <a:buChar char="v"/>
            </a:pPr>
            <a:r>
              <a:rPr lang="en-US" sz="1800" b="1" dirty="0" smtClean="0"/>
              <a:t>Preparing to answer different types of questions in testing situations (the reality of our testing rich environment!).  </a:t>
            </a:r>
            <a:endParaRPr lang="en-US" sz="1800" b="1" dirty="0"/>
          </a:p>
        </p:txBody>
      </p:sp>
      <p:pic>
        <p:nvPicPr>
          <p:cNvPr id="6" name="Content Placeholder 3" descr="title.JPG"/>
          <p:cNvPicPr>
            <a:picLocks noChangeAspect="1"/>
          </p:cNvPicPr>
          <p:nvPr/>
        </p:nvPicPr>
        <p:blipFill>
          <a:blip r:embed="rId2" cstate="print"/>
          <a:stretch>
            <a:fillRect/>
          </a:stretch>
        </p:blipFill>
        <p:spPr>
          <a:xfrm>
            <a:off x="762000" y="1143000"/>
            <a:ext cx="1555031" cy="1219200"/>
          </a:xfrm>
          <a:prstGeom prst="rect">
            <a:avLst/>
          </a:prstGeom>
        </p:spPr>
      </p:pic>
      <p:pic>
        <p:nvPicPr>
          <p:cNvPr id="7" name="Picture 6" descr="PAAAAAECNNKJCIBC.jpg"/>
          <p:cNvPicPr>
            <a:picLocks noChangeAspect="1"/>
          </p:cNvPicPr>
          <p:nvPr/>
        </p:nvPicPr>
        <p:blipFill>
          <a:blip r:embed="rId3" cstate="print"/>
          <a:stretch>
            <a:fillRect/>
          </a:stretch>
        </p:blipFill>
        <p:spPr>
          <a:xfrm>
            <a:off x="2667000" y="1447800"/>
            <a:ext cx="1297983" cy="1750423"/>
          </a:xfrm>
          <a:prstGeom prst="rect">
            <a:avLst/>
          </a:prstGeom>
        </p:spPr>
      </p:pic>
      <p:pic>
        <p:nvPicPr>
          <p:cNvPr id="59394" name="Picture 2" descr="http://www.childrensbooksandreviews.com/wp-content/uploads/2010/05/baby-board-books-grandfather-twilight.jpg"/>
          <p:cNvPicPr>
            <a:picLocks noChangeAspect="1" noChangeArrowheads="1"/>
          </p:cNvPicPr>
          <p:nvPr/>
        </p:nvPicPr>
        <p:blipFill>
          <a:blip r:embed="rId4" cstate="print"/>
          <a:srcRect/>
          <a:stretch>
            <a:fillRect/>
          </a:stretch>
        </p:blipFill>
        <p:spPr bwMode="auto">
          <a:xfrm>
            <a:off x="4876800" y="1371600"/>
            <a:ext cx="1524000" cy="1625600"/>
          </a:xfrm>
          <a:prstGeom prst="rect">
            <a:avLst/>
          </a:prstGeom>
          <a:noFill/>
        </p:spPr>
      </p:pic>
      <p:pic>
        <p:nvPicPr>
          <p:cNvPr id="9" name="Picture 8" descr="cover_1004.jpg"/>
          <p:cNvPicPr>
            <a:picLocks noChangeAspect="1"/>
          </p:cNvPicPr>
          <p:nvPr/>
        </p:nvPicPr>
        <p:blipFill>
          <a:blip r:embed="rId5" cstate="print"/>
          <a:stretch>
            <a:fillRect/>
          </a:stretch>
        </p:blipFill>
        <p:spPr>
          <a:xfrm>
            <a:off x="6858000" y="1066800"/>
            <a:ext cx="1301466" cy="17526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gradFill>
                  <a:gsLst>
                    <a:gs pos="0">
                      <a:srgbClr val="000082"/>
                    </a:gs>
                    <a:gs pos="30000">
                      <a:srgbClr val="66008F"/>
                    </a:gs>
                    <a:gs pos="64999">
                      <a:srgbClr val="BA0066"/>
                    </a:gs>
                    <a:gs pos="89999">
                      <a:srgbClr val="FF0000"/>
                    </a:gs>
                    <a:gs pos="100000">
                      <a:srgbClr val="FF8200"/>
                    </a:gs>
                  </a:gsLst>
                  <a:lin ang="5400000" scaled="0"/>
                </a:gradFill>
              </a:rPr>
              <a:t>Student-Led Discussion Groups</a:t>
            </a:r>
            <a:endParaRPr lang="en-US" dirty="0">
              <a:gradFill>
                <a:gsLst>
                  <a:gs pos="0">
                    <a:srgbClr val="000082"/>
                  </a:gs>
                  <a:gs pos="30000">
                    <a:srgbClr val="66008F"/>
                  </a:gs>
                  <a:gs pos="64999">
                    <a:srgbClr val="BA0066"/>
                  </a:gs>
                  <a:gs pos="89999">
                    <a:srgbClr val="FF0000"/>
                  </a:gs>
                  <a:gs pos="100000">
                    <a:srgbClr val="FF8200"/>
                  </a:gs>
                </a:gsLst>
                <a:lin ang="5400000" scaled="0"/>
              </a:gradFill>
            </a:endParaRPr>
          </a:p>
        </p:txBody>
      </p:sp>
      <p:pic>
        <p:nvPicPr>
          <p:cNvPr id="4" name="Content Placeholder 3" descr="cricketlarge.jpg"/>
          <p:cNvPicPr>
            <a:picLocks noGrp="1" noChangeAspect="1"/>
          </p:cNvPicPr>
          <p:nvPr>
            <p:ph idx="1"/>
          </p:nvPr>
        </p:nvPicPr>
        <p:blipFill>
          <a:blip r:embed="rId2" cstate="print"/>
          <a:stretch>
            <a:fillRect/>
          </a:stretch>
        </p:blipFill>
        <p:spPr>
          <a:xfrm>
            <a:off x="1447800" y="1219200"/>
            <a:ext cx="1258032" cy="1821630"/>
          </a:xfrm>
        </p:spPr>
      </p:pic>
      <p:pic>
        <p:nvPicPr>
          <p:cNvPr id="65538" name="Picture 2" descr="http://www.makeandtakes.com/wp-content/uploads/how-to-eat-fried-worms.jpg"/>
          <p:cNvPicPr>
            <a:picLocks noChangeAspect="1" noChangeArrowheads="1"/>
          </p:cNvPicPr>
          <p:nvPr/>
        </p:nvPicPr>
        <p:blipFill>
          <a:blip r:embed="rId3" cstate="print"/>
          <a:srcRect/>
          <a:stretch>
            <a:fillRect/>
          </a:stretch>
        </p:blipFill>
        <p:spPr bwMode="auto">
          <a:xfrm>
            <a:off x="3733800" y="1219200"/>
            <a:ext cx="1289957" cy="1905000"/>
          </a:xfrm>
          <a:prstGeom prst="rect">
            <a:avLst/>
          </a:prstGeom>
          <a:noFill/>
        </p:spPr>
      </p:pic>
      <p:pic>
        <p:nvPicPr>
          <p:cNvPr id="65540" name="Picture 4" descr="http://hem.passagen.se/peson42/lgw/img/covers/catwings1990.jpg"/>
          <p:cNvPicPr>
            <a:picLocks noChangeAspect="1" noChangeArrowheads="1"/>
          </p:cNvPicPr>
          <p:nvPr/>
        </p:nvPicPr>
        <p:blipFill>
          <a:blip r:embed="rId4" cstate="print"/>
          <a:srcRect/>
          <a:stretch>
            <a:fillRect/>
          </a:stretch>
        </p:blipFill>
        <p:spPr bwMode="auto">
          <a:xfrm>
            <a:off x="6172200" y="1295400"/>
            <a:ext cx="1239734" cy="1828800"/>
          </a:xfrm>
          <a:prstGeom prst="rect">
            <a:avLst/>
          </a:prstGeom>
          <a:noFill/>
        </p:spPr>
      </p:pic>
      <p:sp>
        <p:nvSpPr>
          <p:cNvPr id="7" name="TextBox 6"/>
          <p:cNvSpPr txBox="1"/>
          <p:nvPr/>
        </p:nvSpPr>
        <p:spPr>
          <a:xfrm>
            <a:off x="0" y="3505200"/>
            <a:ext cx="4419600" cy="3908762"/>
          </a:xfrm>
          <a:prstGeom prst="rect">
            <a:avLst/>
          </a:prstGeom>
          <a:noFill/>
        </p:spPr>
        <p:txBody>
          <a:bodyPr wrap="square" rtlCol="0">
            <a:spAutoFit/>
          </a:bodyPr>
          <a:lstStyle/>
          <a:p>
            <a:pPr>
              <a:buFont typeface="Arial" pitchFamily="34" charset="0"/>
              <a:buChar char="•"/>
            </a:pPr>
            <a:r>
              <a:rPr lang="en-US" dirty="0" smtClean="0"/>
              <a:t>Students jot notes on sticky notes or “Thinking Log”  during reading to refer to during discussions.</a:t>
            </a:r>
          </a:p>
          <a:p>
            <a:pPr>
              <a:buFont typeface="Arial" pitchFamily="34" charset="0"/>
              <a:buChar char="•"/>
            </a:pPr>
            <a:endParaRPr lang="en-US" dirty="0" smtClean="0"/>
          </a:p>
          <a:p>
            <a:pPr>
              <a:buFont typeface="Arial" pitchFamily="34" charset="0"/>
              <a:buChar char="•"/>
            </a:pPr>
            <a:r>
              <a:rPr lang="en-US" dirty="0" smtClean="0"/>
              <a:t>Strategy-specific “talk starters” provided as well as general starter and response phrases </a:t>
            </a:r>
            <a:r>
              <a:rPr lang="en-US" sz="1400" dirty="0" smtClean="0"/>
              <a:t>(</a:t>
            </a:r>
            <a:r>
              <a:rPr lang="en-US" sz="1400" u="sng" dirty="0" smtClean="0"/>
              <a:t>The Art of Teaching Reading</a:t>
            </a:r>
            <a:r>
              <a:rPr lang="en-US" sz="1400" dirty="0" smtClean="0"/>
              <a:t>, </a:t>
            </a:r>
            <a:r>
              <a:rPr lang="en-US" sz="1400" u="sng" dirty="0" smtClean="0"/>
              <a:t>Comprehension Connections</a:t>
            </a:r>
            <a:r>
              <a:rPr lang="en-US" sz="1400" dirty="0" smtClean="0"/>
              <a:t>).</a:t>
            </a:r>
          </a:p>
          <a:p>
            <a:pPr>
              <a:buFont typeface="Arial" pitchFamily="34" charset="0"/>
              <a:buChar char="•"/>
            </a:pPr>
            <a:endParaRPr lang="en-US" dirty="0" smtClean="0"/>
          </a:p>
          <a:p>
            <a:pPr>
              <a:buFont typeface="Arial" pitchFamily="34" charset="0"/>
              <a:buChar char="•"/>
            </a:pPr>
            <a:r>
              <a:rPr lang="en-US" dirty="0" smtClean="0"/>
              <a:t>Students use “Talk Tickets” to share ideas. </a:t>
            </a:r>
            <a:r>
              <a:rPr lang="en-US" sz="1200" dirty="0" smtClean="0"/>
              <a:t>(</a:t>
            </a:r>
            <a:r>
              <a:rPr lang="en-US" sz="1200" dirty="0" err="1" smtClean="0"/>
              <a:t>Jama</a:t>
            </a:r>
            <a:r>
              <a:rPr lang="en-US" sz="1200" dirty="0" smtClean="0"/>
              <a:t> </a:t>
            </a:r>
            <a:r>
              <a:rPr lang="en-US" sz="1200" dirty="0" err="1" smtClean="0"/>
              <a:t>Overfield</a:t>
            </a:r>
            <a:r>
              <a:rPr lang="en-US" sz="1200" dirty="0" smtClean="0"/>
              <a:t>, OWP Associate </a:t>
            </a:r>
            <a:r>
              <a:rPr lang="en-US" sz="1200" dirty="0" smtClean="0">
                <a:sym typeface="Wingdings" pitchFamily="2" charset="2"/>
              </a:rPr>
              <a:t>)</a:t>
            </a:r>
            <a:endParaRPr lang="en-US" sz="1200" dirty="0" smtClean="0"/>
          </a:p>
          <a:p>
            <a:pPr>
              <a:buFont typeface="Arial" pitchFamily="34" charset="0"/>
              <a:buChar char="•"/>
            </a:pPr>
            <a:endParaRPr lang="en-US" dirty="0" smtClean="0"/>
          </a:p>
          <a:p>
            <a:pPr>
              <a:buFont typeface="Arial" pitchFamily="34" charset="0"/>
              <a:buChar char="•"/>
            </a:pPr>
            <a:endParaRPr lang="en-US" dirty="0" smtClean="0"/>
          </a:p>
          <a:p>
            <a:pPr>
              <a:buFont typeface="Arial" pitchFamily="34" charset="0"/>
              <a:buChar char="•"/>
            </a:pPr>
            <a:endParaRPr lang="en-US" dirty="0"/>
          </a:p>
        </p:txBody>
      </p:sp>
      <p:pic>
        <p:nvPicPr>
          <p:cNvPr id="65541" name="Picture 5"/>
          <p:cNvPicPr>
            <a:picLocks noChangeAspect="1" noChangeArrowheads="1"/>
          </p:cNvPicPr>
          <p:nvPr/>
        </p:nvPicPr>
        <p:blipFill>
          <a:blip r:embed="rId5" cstate="print"/>
          <a:srcRect/>
          <a:stretch>
            <a:fillRect/>
          </a:stretch>
        </p:blipFill>
        <p:spPr bwMode="auto">
          <a:xfrm>
            <a:off x="6858000" y="3200400"/>
            <a:ext cx="2133600" cy="3429000"/>
          </a:xfrm>
          <a:prstGeom prst="rect">
            <a:avLst/>
          </a:prstGeom>
          <a:solidFill>
            <a:schemeClr val="bg1"/>
          </a:solidFill>
          <a:ln w="9525">
            <a:noFill/>
            <a:miter lim="800000"/>
            <a:headEnd/>
            <a:tailEnd/>
          </a:ln>
          <a:effectLst/>
        </p:spPr>
      </p:pic>
      <p:pic>
        <p:nvPicPr>
          <p:cNvPr id="65542" name="Picture 6"/>
          <p:cNvPicPr>
            <a:picLocks noChangeAspect="1" noChangeArrowheads="1"/>
          </p:cNvPicPr>
          <p:nvPr/>
        </p:nvPicPr>
        <p:blipFill>
          <a:blip r:embed="rId6" cstate="print"/>
          <a:srcRect/>
          <a:stretch>
            <a:fillRect/>
          </a:stretch>
        </p:blipFill>
        <p:spPr bwMode="auto">
          <a:xfrm>
            <a:off x="4495800" y="3200400"/>
            <a:ext cx="2286000" cy="3429000"/>
          </a:xfrm>
          <a:prstGeom prst="rect">
            <a:avLst/>
          </a:prstGeom>
          <a:solidFill>
            <a:schemeClr val="bg1"/>
          </a:solidFill>
          <a:ln w="9525">
            <a:noFill/>
            <a:miter lim="800000"/>
            <a:headEnd/>
            <a:tailEnd/>
          </a:ln>
          <a:effectLst/>
        </p:spPr>
      </p:pic>
      <p:pic>
        <p:nvPicPr>
          <p:cNvPr id="65543" name="Picture 7" descr="MMj02838290000[1]"/>
          <p:cNvPicPr>
            <a:picLocks noChangeAspect="1" noChangeArrowheads="1" noCrop="1"/>
          </p:cNvPicPr>
          <p:nvPr/>
        </p:nvPicPr>
        <p:blipFill>
          <a:blip r:embed="rId7" cstate="print"/>
          <a:srcRect/>
          <a:stretch>
            <a:fillRect/>
          </a:stretch>
        </p:blipFill>
        <p:spPr bwMode="auto">
          <a:xfrm>
            <a:off x="6248400" y="3581400"/>
            <a:ext cx="597215" cy="387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8686800" cy="2255838"/>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Determining What’s Important</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and </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Synthesizing </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r>
              <a:rPr lang="en-US" b="1" dirty="0" smtClean="0">
                <a:gradFill>
                  <a:gsLst>
                    <a:gs pos="0">
                      <a:srgbClr val="000000"/>
                    </a:gs>
                    <a:gs pos="39999">
                      <a:srgbClr val="0A128C"/>
                    </a:gs>
                    <a:gs pos="70000">
                      <a:srgbClr val="181CC7"/>
                    </a:gs>
                    <a:gs pos="88000">
                      <a:srgbClr val="7005D4"/>
                    </a:gs>
                    <a:gs pos="100000">
                      <a:srgbClr val="8C3D91"/>
                    </a:gs>
                  </a:gsLst>
                  <a:lin ang="5400000" scaled="0"/>
                </a:gradFill>
              </a:rPr>
              <a:t/>
            </a:r>
            <a:br>
              <a:rPr lang="en-US" b="1" dirty="0" smtClean="0">
                <a:gradFill>
                  <a:gsLst>
                    <a:gs pos="0">
                      <a:srgbClr val="000000"/>
                    </a:gs>
                    <a:gs pos="39999">
                      <a:srgbClr val="0A128C"/>
                    </a:gs>
                    <a:gs pos="70000">
                      <a:srgbClr val="181CC7"/>
                    </a:gs>
                    <a:gs pos="88000">
                      <a:srgbClr val="7005D4"/>
                    </a:gs>
                    <a:gs pos="100000">
                      <a:srgbClr val="8C3D91"/>
                    </a:gs>
                  </a:gsLst>
                  <a:lin ang="5400000" scaled="0"/>
                </a:gradFill>
              </a:rPr>
            </a:br>
            <a:endParaRPr lang="en-US" b="1" dirty="0">
              <a:gradFill>
                <a:gsLst>
                  <a:gs pos="0">
                    <a:srgbClr val="000000"/>
                  </a:gs>
                  <a:gs pos="39999">
                    <a:srgbClr val="0A128C"/>
                  </a:gs>
                  <a:gs pos="70000">
                    <a:srgbClr val="181CC7"/>
                  </a:gs>
                  <a:gs pos="88000">
                    <a:srgbClr val="7005D4"/>
                  </a:gs>
                  <a:gs pos="100000">
                    <a:srgbClr val="8C3D91"/>
                  </a:gs>
                </a:gsLst>
                <a:lin ang="5400000" scaled="0"/>
              </a:gradFill>
            </a:endParaRPr>
          </a:p>
        </p:txBody>
      </p:sp>
      <p:pic>
        <p:nvPicPr>
          <p:cNvPr id="5" name="Picture 6" descr="j0300840"/>
          <p:cNvPicPr>
            <a:picLocks noChangeAspect="1" noChangeArrowheads="1"/>
          </p:cNvPicPr>
          <p:nvPr/>
        </p:nvPicPr>
        <p:blipFill>
          <a:blip r:embed="rId2" cstate="print"/>
          <a:srcRect/>
          <a:stretch>
            <a:fillRect/>
          </a:stretch>
        </p:blipFill>
        <p:spPr bwMode="auto">
          <a:xfrm>
            <a:off x="7391400" y="914400"/>
            <a:ext cx="991419" cy="838200"/>
          </a:xfrm>
          <a:prstGeom prst="rect">
            <a:avLst/>
          </a:prstGeom>
          <a:noFill/>
        </p:spPr>
      </p:pic>
      <p:pic>
        <p:nvPicPr>
          <p:cNvPr id="6" name="Picture 7" descr="MC900039365[1]"/>
          <p:cNvPicPr>
            <a:picLocks noGrp="1" noChangeAspect="1" noChangeArrowheads="1"/>
          </p:cNvPicPr>
          <p:nvPr>
            <p:ph idx="1"/>
          </p:nvPr>
        </p:nvPicPr>
        <p:blipFill>
          <a:blip r:embed="rId3" cstate="print"/>
          <a:srcRect/>
          <a:stretch>
            <a:fillRect/>
          </a:stretch>
        </p:blipFill>
        <p:spPr bwMode="auto">
          <a:xfrm>
            <a:off x="1524000" y="1219200"/>
            <a:ext cx="1008279" cy="850994"/>
          </a:xfrm>
          <a:prstGeom prst="rect">
            <a:avLst/>
          </a:prstGeom>
          <a:noFill/>
        </p:spPr>
      </p:pic>
      <p:sp>
        <p:nvSpPr>
          <p:cNvPr id="7" name="Content Placeholder 4"/>
          <p:cNvSpPr txBox="1">
            <a:spLocks/>
          </p:cNvSpPr>
          <p:nvPr/>
        </p:nvSpPr>
        <p:spPr>
          <a:xfrm>
            <a:off x="304800" y="2133600"/>
            <a:ext cx="8839200" cy="38100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p>
            <a:pPr marL="342900" marR="0" lvl="0" indent="45720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US" sz="2000" b="1" i="0" u="none" strike="noStrike" kern="1200" cap="none" spc="0" normalizeH="0" baseline="0" noProof="0" dirty="0" smtClean="0">
              <a:ln>
                <a:noFill/>
              </a:ln>
              <a:solidFill>
                <a:schemeClr val="bg1">
                  <a:lumMod val="95000"/>
                </a:schemeClr>
              </a:solidFill>
              <a:effectLst/>
              <a:uLnTx/>
              <a:uFillTx/>
              <a:latin typeface="Calibri" pitchFamily="34" charset="0"/>
              <a:ea typeface="Calibri" pitchFamily="34" charset="0"/>
              <a:cs typeface="Times New Roman" pitchFamily="18" charset="0"/>
            </a:endParaRPr>
          </a:p>
        </p:txBody>
      </p:sp>
      <p:sp>
        <p:nvSpPr>
          <p:cNvPr id="1026" name="Rectangle 2"/>
          <p:cNvSpPr>
            <a:spLocks noChangeArrowheads="1"/>
          </p:cNvSpPr>
          <p:nvPr/>
        </p:nvSpPr>
        <p:spPr bwMode="auto">
          <a:xfrm>
            <a:off x="762000" y="-2514600"/>
            <a:ext cx="7981672" cy="784830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endParaRPr lang="en-US" sz="1200" dirty="0" smtClean="0">
              <a:latin typeface="Calibri"/>
              <a:ea typeface="Calibri" pitchFamily="34" charset="0"/>
              <a:cs typeface="Times New Roman" pitchFamily="18" charset="0"/>
            </a:endParaRPr>
          </a:p>
          <a:p>
            <a:pPr marL="0" marR="0" lvl="0" indent="45720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“I just realized something…it’s like </a:t>
            </a:r>
            <a:r>
              <a:rPr kumimoji="0" lang="en-US" b="1" i="0" u="none" strike="noStrike" cap="none" normalizeH="0" baseline="0" dirty="0" err="1" smtClean="0">
                <a:ln>
                  <a:noFill/>
                </a:ln>
                <a:solidFill>
                  <a:schemeClr val="bg1"/>
                </a:solidFill>
                <a:effectLst/>
                <a:latin typeface="+mj-lt"/>
                <a:ea typeface="Calibri" pitchFamily="34" charset="0"/>
                <a:cs typeface="Times New Roman" pitchFamily="18" charset="0"/>
              </a:rPr>
              <a:t>metacognition</a:t>
            </a: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 is the main </a:t>
            </a:r>
          </a:p>
          <a:p>
            <a:pPr marL="0" marR="0" lvl="0" indent="45720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idea of what we’re learning,  and visualizing and schema </a:t>
            </a:r>
          </a:p>
          <a:p>
            <a:pPr marL="0" marR="0" lvl="0" indent="45720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and questioning and inferring are all the supporting details!”</a:t>
            </a:r>
            <a:endParaRPr kumimoji="0" lang="en-US" b="1" i="0" u="none" strike="noStrike" cap="none" normalizeH="0" baseline="0" dirty="0" smtClean="0">
              <a:ln>
                <a:noFill/>
              </a:ln>
              <a:solidFill>
                <a:schemeClr val="bg1"/>
              </a:solidFill>
              <a:effectLst/>
              <a:latin typeface="+mj-lt"/>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   							     - Alex</a:t>
            </a:r>
            <a:endParaRPr kumimoji="0" lang="en-US" b="1" i="0" u="none" strike="noStrike" cap="none" normalizeH="0" baseline="0" dirty="0" smtClean="0">
              <a:ln>
                <a:noFill/>
              </a:ln>
              <a:solidFill>
                <a:schemeClr val="bg1"/>
              </a:solidFill>
              <a:effectLst/>
              <a:latin typeface="+mj-lt"/>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“Synthesizing requires determining what’s important.”</a:t>
            </a:r>
            <a:endParaRPr kumimoji="0" lang="en-US" b="1" i="0" u="none" strike="noStrike" cap="none" normalizeH="0" baseline="0" dirty="0" smtClean="0">
              <a:ln>
                <a:noFill/>
              </a:ln>
              <a:solidFill>
                <a:schemeClr val="bg1"/>
              </a:solidFill>
              <a:effectLst/>
              <a:latin typeface="+mj-lt"/>
              <a:cs typeface="Arial" pitchFamily="34" charset="0"/>
            </a:endParaRPr>
          </a:p>
          <a:p>
            <a:pPr marL="0" marR="0" lvl="0" indent="457200" algn="l" defTabSz="914400" rtl="0" eaLnBrk="0" fontAlgn="base" latinLnBrk="0" hangingPunct="0">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bg1"/>
                </a:solidFill>
                <a:effectLst/>
                <a:latin typeface="+mj-lt"/>
                <a:ea typeface="Calibri" pitchFamily="34" charset="0"/>
                <a:cs typeface="Times New Roman" pitchFamily="18" charset="0"/>
              </a:rPr>
              <a:t>                        				             -Chris</a:t>
            </a:r>
            <a:endParaRPr kumimoji="0" lang="en-US" b="1" i="0" u="none" strike="noStrike" cap="none" normalizeH="0" baseline="0" dirty="0" smtClean="0">
              <a:ln>
                <a:noFill/>
              </a:ln>
              <a:solidFill>
                <a:schemeClr val="bg1"/>
              </a:solidFill>
              <a:effectLst/>
              <a:latin typeface="+mj-lt"/>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04800" y="0"/>
            <a:ext cx="8229600" cy="1600200"/>
          </a:xfrm>
        </p:spPr>
        <p:txBody>
          <a:bodyPr>
            <a:noAutofit/>
          </a:bodyPr>
          <a:lstStyle/>
          <a:p>
            <a:r>
              <a:rPr lang="en-US" sz="3200" b="1" dirty="0" smtClean="0"/>
              <a:t>Texts and Activities for Introducing </a:t>
            </a: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Determining What’s Important</a:t>
            </a:r>
            <a:b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b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and Synthesizing</a:t>
            </a:r>
            <a:endParaRPr lang="en-US" sz="3200" b="1" dirty="0">
              <a:gradFill>
                <a:gsLst>
                  <a:gs pos="0">
                    <a:srgbClr val="000082"/>
                  </a:gs>
                  <a:gs pos="30000">
                    <a:srgbClr val="66008F"/>
                  </a:gs>
                  <a:gs pos="64999">
                    <a:srgbClr val="BA0066"/>
                  </a:gs>
                  <a:gs pos="89999">
                    <a:srgbClr val="FF0000"/>
                  </a:gs>
                  <a:gs pos="100000">
                    <a:srgbClr val="FF8200"/>
                  </a:gs>
                </a:gsLst>
                <a:lin ang="5400000" scaled="0"/>
              </a:gradFill>
            </a:endParaRPr>
          </a:p>
        </p:txBody>
      </p:sp>
      <p:pic>
        <p:nvPicPr>
          <p:cNvPr id="5" name="Picture 6" descr="http://img2.imagesbn.com/images/39820000/39820559.JPG"/>
          <p:cNvPicPr>
            <a:picLocks noGrp="1" noChangeAspect="1" noChangeArrowheads="1"/>
          </p:cNvPicPr>
          <p:nvPr>
            <p:ph idx="1"/>
          </p:nvPr>
        </p:nvPicPr>
        <p:blipFill>
          <a:blip r:embed="rId2" cstate="print"/>
          <a:srcRect/>
          <a:stretch>
            <a:fillRect/>
          </a:stretch>
        </p:blipFill>
        <p:spPr bwMode="auto">
          <a:xfrm>
            <a:off x="152400" y="1676400"/>
            <a:ext cx="1143000" cy="1428751"/>
          </a:xfrm>
          <a:prstGeom prst="rect">
            <a:avLst/>
          </a:prstGeom>
          <a:noFill/>
        </p:spPr>
      </p:pic>
      <p:sp>
        <p:nvSpPr>
          <p:cNvPr id="6" name="Content Placeholder 5"/>
          <p:cNvSpPr txBox="1">
            <a:spLocks/>
          </p:cNvSpPr>
          <p:nvPr/>
        </p:nvSpPr>
        <p:spPr>
          <a:xfrm>
            <a:off x="0" y="3124200"/>
            <a:ext cx="8458200" cy="3886200"/>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Determining what’s important in my purse! </a:t>
            </a:r>
            <a:r>
              <a:rPr kumimoji="0" lang="en-US" sz="1300" b="1" i="0" u="none" strike="noStrike" kern="1200" cap="none" spc="0" normalizeH="0" baseline="0" noProof="0" dirty="0" smtClean="0">
                <a:ln>
                  <a:noFill/>
                </a:ln>
                <a:solidFill>
                  <a:schemeClr val="tx1"/>
                </a:solidFill>
                <a:effectLst/>
                <a:uLnTx/>
                <a:uFillTx/>
                <a:latin typeface="+mn-lt"/>
                <a:ea typeface="+mn-ea"/>
                <a:cs typeface="+mn-cs"/>
              </a:rPr>
              <a:t>(</a:t>
            </a:r>
            <a:r>
              <a:rPr kumimoji="0" lang="en-US" sz="1300" b="1" i="0" u="sng" strike="noStrike" kern="1200" cap="none" spc="0" normalizeH="0" baseline="0" noProof="0" dirty="0" smtClean="0">
                <a:ln>
                  <a:noFill/>
                </a:ln>
                <a:solidFill>
                  <a:schemeClr val="tx1"/>
                </a:solidFill>
                <a:effectLst/>
                <a:uLnTx/>
                <a:uFillTx/>
                <a:latin typeface="+mn-lt"/>
                <a:ea typeface="+mn-ea"/>
                <a:cs typeface="+mn-cs"/>
              </a:rPr>
              <a:t>Comprehension Connections</a:t>
            </a:r>
            <a:r>
              <a:rPr kumimoji="0" lang="en-US" sz="1300" b="1" i="0" u="none" strike="noStrike" kern="1200" cap="none" spc="0" normalizeH="0" baseline="0" noProof="0" dirty="0" smtClean="0">
                <a:ln>
                  <a:noFill/>
                </a:ln>
                <a:solidFill>
                  <a:schemeClr val="tx1"/>
                </a:solidFill>
                <a:effectLst/>
                <a:uLnTx/>
                <a:uFillTx/>
                <a:latin typeface="+mn-lt"/>
                <a:ea typeface="+mn-ea"/>
                <a:cs typeface="+mn-cs"/>
              </a:rPr>
              <a:t>, 78)</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Distinguishing between a topic and a main idea with a “topic </a:t>
            </a:r>
            <a:r>
              <a:rPr kumimoji="0" lang="en-US" sz="1900" b="1" i="0" u="none" strike="noStrike" kern="1200" cap="none" spc="0" normalizeH="0" baseline="0" noProof="0" dirty="0" err="1" smtClean="0">
                <a:ln>
                  <a:noFill/>
                </a:ln>
                <a:solidFill>
                  <a:schemeClr val="tx1"/>
                </a:solidFill>
                <a:effectLst/>
                <a:uLnTx/>
                <a:uFillTx/>
                <a:latin typeface="+mn-lt"/>
                <a:ea typeface="+mn-ea"/>
                <a:cs typeface="+mn-cs"/>
              </a:rPr>
              <a:t>bullseye</a:t>
            </a:r>
            <a:r>
              <a:rPr kumimoji="0" lang="en-US" sz="1900" b="1" i="0" u="none" strike="noStrike" kern="1200" cap="none" spc="0" normalizeH="0" baseline="0" noProof="0" dirty="0" smtClean="0">
                <a:ln>
                  <a:noFill/>
                </a:ln>
                <a:solidFill>
                  <a:schemeClr val="tx1"/>
                </a:solidFill>
                <a:effectLst/>
                <a:uLnTx/>
                <a:uFillTx/>
                <a:latin typeface="+mn-lt"/>
                <a:ea typeface="+mn-ea"/>
                <a:cs typeface="+mn-cs"/>
              </a:rPr>
              <a:t>”. </a:t>
            </a: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Finding</a:t>
            </a:r>
            <a:r>
              <a:rPr kumimoji="0" lang="en-US" sz="1900" b="1" i="0" u="none" strike="noStrike" kern="1200" cap="none" spc="0" normalizeH="0" noProof="0" dirty="0" smtClean="0">
                <a:ln>
                  <a:noFill/>
                </a:ln>
                <a:solidFill>
                  <a:schemeClr val="tx1"/>
                </a:solidFill>
                <a:effectLst/>
                <a:uLnTx/>
                <a:uFillTx/>
                <a:latin typeface="+mn-lt"/>
                <a:ea typeface="+mn-ea"/>
                <a:cs typeface="+mn-cs"/>
              </a:rPr>
              <a:t> main ideas in fiction with the “thick question” connection. </a:t>
            </a: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Determining themes using knowledge of inferring; supporting themes with details from the story.</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endParaRPr lang="en-US" sz="1900" b="1" dirty="0" smtClean="0"/>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Synthesizing through</a:t>
            </a:r>
            <a:r>
              <a:rPr kumimoji="0" lang="en-US" sz="1900" b="1" i="0" u="none" strike="noStrike" kern="1200" cap="none" spc="0" normalizeH="0" noProof="0" dirty="0" smtClean="0">
                <a:ln>
                  <a:noFill/>
                </a:ln>
                <a:solidFill>
                  <a:schemeClr val="tx1"/>
                </a:solidFill>
                <a:effectLst/>
                <a:uLnTx/>
                <a:uFillTx/>
                <a:latin typeface="+mn-lt"/>
                <a:ea typeface="+mn-ea"/>
                <a:cs typeface="+mn-cs"/>
              </a:rPr>
              <a:t> retelling fiction and non-fiction texts- </a:t>
            </a:r>
          </a:p>
          <a:p>
            <a:pPr marL="342900" marR="0" lvl="0" indent="-342900" algn="l" defTabSz="914400" rtl="0" eaLnBrk="1" fontAlgn="auto" latinLnBrk="0" hangingPunct="1">
              <a:lnSpc>
                <a:spcPct val="100000"/>
              </a:lnSpc>
              <a:spcBef>
                <a:spcPct val="20000"/>
              </a:spcBef>
              <a:spcAft>
                <a:spcPts val="0"/>
              </a:spcAft>
              <a:buClrTx/>
              <a:buSzTx/>
              <a:tabLst/>
              <a:defRPr/>
            </a:pPr>
            <a:r>
              <a:rPr lang="en-US" sz="1900" b="1" dirty="0" smtClean="0"/>
              <a:t>       </a:t>
            </a:r>
            <a:r>
              <a:rPr kumimoji="0" lang="en-US" sz="1900" b="1" i="0" u="none" strike="noStrike" kern="1200" cap="none" spc="0" normalizeH="0" noProof="0" dirty="0" smtClean="0">
                <a:ln>
                  <a:noFill/>
                </a:ln>
                <a:solidFill>
                  <a:schemeClr val="tx1"/>
                </a:solidFill>
                <a:effectLst/>
                <a:uLnTx/>
                <a:uFillTx/>
                <a:latin typeface="+mn-lt"/>
                <a:ea typeface="+mn-ea"/>
                <a:cs typeface="+mn-cs"/>
              </a:rPr>
              <a:t>“mining for the gold</a:t>
            </a:r>
            <a:r>
              <a:rPr lang="en-US" sz="1900" b="1" dirty="0" smtClean="0"/>
              <a:t>” and learning to  stop and “check for understanding” as we read  to summarize the text along the way.  </a:t>
            </a:r>
            <a:r>
              <a:rPr lang="en-US" sz="1200" b="1" dirty="0" smtClean="0"/>
              <a:t>(</a:t>
            </a:r>
            <a:r>
              <a:rPr lang="en-US" sz="1200" b="1" u="sng" dirty="0" smtClean="0"/>
              <a:t>The Café Book</a:t>
            </a:r>
            <a:r>
              <a:rPr lang="en-US" sz="1200" b="1" dirty="0" smtClean="0"/>
              <a:t>,  183)</a:t>
            </a:r>
            <a:endParaRPr kumimoji="0" lang="en-US" sz="12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9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lang="en-US" sz="1900" b="1" noProof="0" dirty="0" smtClean="0"/>
              <a:t> Using previously learned strategies to synthesize a text- using our schema, visualizations, and inferences to determine how our t</a:t>
            </a:r>
            <a:r>
              <a:rPr kumimoji="0" lang="en-US" sz="1900" b="1" i="0" u="none" strike="noStrike" kern="1200" cap="none" spc="0" normalizeH="0" dirty="0" err="1" smtClean="0">
                <a:ln>
                  <a:noFill/>
                </a:ln>
                <a:solidFill>
                  <a:schemeClr val="tx1"/>
                </a:solidFill>
                <a:effectLst/>
                <a:uLnTx/>
                <a:uFillTx/>
                <a:latin typeface="+mn-lt"/>
                <a:ea typeface="+mn-ea"/>
                <a:cs typeface="+mn-cs"/>
              </a:rPr>
              <a:t>hinking</a:t>
            </a:r>
            <a:r>
              <a:rPr kumimoji="0" lang="en-US" sz="1900" b="1" i="0" u="none" strike="noStrike" kern="1200" cap="none" spc="0" normalizeH="0" dirty="0" smtClean="0">
                <a:ln>
                  <a:noFill/>
                </a:ln>
                <a:solidFill>
                  <a:schemeClr val="tx1"/>
                </a:solidFill>
                <a:effectLst/>
                <a:uLnTx/>
                <a:uFillTx/>
                <a:latin typeface="+mn-lt"/>
                <a:ea typeface="+mn-ea"/>
                <a:cs typeface="+mn-cs"/>
              </a:rPr>
              <a:t> changes as we read a selection.  </a:t>
            </a:r>
            <a:r>
              <a:rPr kumimoji="0" lang="en-US" sz="1200" b="1" i="0" u="none" strike="noStrike" kern="1200" cap="none" spc="0" normalizeH="0" dirty="0" smtClean="0">
                <a:ln>
                  <a:noFill/>
                </a:ln>
                <a:solidFill>
                  <a:schemeClr val="tx1"/>
                </a:solidFill>
                <a:effectLst/>
                <a:uLnTx/>
                <a:uFillTx/>
                <a:latin typeface="+mn-lt"/>
                <a:ea typeface="+mn-ea"/>
                <a:cs typeface="+mn-cs"/>
              </a:rPr>
              <a:t>(</a:t>
            </a:r>
            <a:r>
              <a:rPr kumimoji="0" lang="en-US" sz="1200" b="1" i="0" u="sng" strike="noStrike" kern="1200" cap="none" spc="0" normalizeH="0" dirty="0" smtClean="0">
                <a:ln>
                  <a:noFill/>
                </a:ln>
                <a:solidFill>
                  <a:schemeClr val="tx1"/>
                </a:solidFill>
                <a:effectLst/>
                <a:uLnTx/>
                <a:uFillTx/>
                <a:latin typeface="+mn-lt"/>
                <a:ea typeface="+mn-ea"/>
                <a:cs typeface="+mn-cs"/>
              </a:rPr>
              <a:t>Strategies That Work</a:t>
            </a:r>
            <a:r>
              <a:rPr kumimoji="0" lang="en-US" sz="1200" b="1" i="0" u="none" strike="noStrike" kern="1200" cap="none" spc="0" normalizeH="0" dirty="0" smtClean="0">
                <a:ln>
                  <a:noFill/>
                </a:ln>
                <a:solidFill>
                  <a:schemeClr val="tx1"/>
                </a:solidFill>
                <a:effectLst/>
                <a:uLnTx/>
                <a:uFillTx/>
                <a:latin typeface="+mn-lt"/>
                <a:ea typeface="+mn-ea"/>
                <a:cs typeface="+mn-cs"/>
              </a:rPr>
              <a:t>, 183)</a:t>
            </a:r>
            <a:endParaRPr kumimoji="0" lang="en-US" sz="12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b="1" baseline="0" dirty="0" smtClean="0"/>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baseline="0" noProof="0" dirty="0">
              <a:ln>
                <a:noFill/>
              </a:ln>
              <a:solidFill>
                <a:schemeClr val="tx1"/>
              </a:solidFill>
              <a:effectLst/>
              <a:uLnTx/>
              <a:uFillTx/>
              <a:latin typeface="+mn-lt"/>
              <a:ea typeface="+mn-ea"/>
              <a:cs typeface="+mn-cs"/>
            </a:endParaRPr>
          </a:p>
        </p:txBody>
      </p:sp>
      <p:sp>
        <p:nvSpPr>
          <p:cNvPr id="7" name="Oval 6"/>
          <p:cNvSpPr/>
          <p:nvPr/>
        </p:nvSpPr>
        <p:spPr>
          <a:xfrm>
            <a:off x="7391400" y="1752600"/>
            <a:ext cx="914400" cy="914400"/>
          </a:xfrm>
          <a:prstGeom prst="ellipse">
            <a:avLst/>
          </a:prstGeom>
          <a:noFill/>
          <a:ln>
            <a:solidFill>
              <a:srgbClr val="E6F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7391400" y="2057400"/>
            <a:ext cx="990600" cy="369332"/>
          </a:xfrm>
          <a:prstGeom prst="rect">
            <a:avLst/>
          </a:prstGeom>
          <a:noFill/>
        </p:spPr>
        <p:txBody>
          <a:bodyPr wrap="square" rtlCol="0">
            <a:spAutoFit/>
          </a:bodyPr>
          <a:lstStyle/>
          <a:p>
            <a:r>
              <a:rPr lang="en-US" dirty="0" smtClean="0"/>
              <a:t> Topic</a:t>
            </a:r>
            <a:endParaRPr lang="en-US" dirty="0"/>
          </a:p>
        </p:txBody>
      </p:sp>
      <p:sp>
        <p:nvSpPr>
          <p:cNvPr id="9" name="Oval 8"/>
          <p:cNvSpPr/>
          <p:nvPr/>
        </p:nvSpPr>
        <p:spPr>
          <a:xfrm>
            <a:off x="7086600" y="1295400"/>
            <a:ext cx="1524000" cy="1676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162800" y="1447800"/>
            <a:ext cx="1752600" cy="369332"/>
          </a:xfrm>
          <a:prstGeom prst="rect">
            <a:avLst/>
          </a:prstGeom>
          <a:noFill/>
        </p:spPr>
        <p:txBody>
          <a:bodyPr wrap="square" rtlCol="0">
            <a:spAutoFit/>
          </a:bodyPr>
          <a:lstStyle/>
          <a:p>
            <a:r>
              <a:rPr lang="en-US" dirty="0" smtClean="0"/>
              <a:t>Main Idea </a:t>
            </a:r>
            <a:endParaRPr lang="en-US" dirty="0"/>
          </a:p>
        </p:txBody>
      </p:sp>
      <p:sp>
        <p:nvSpPr>
          <p:cNvPr id="11" name="Oval 10"/>
          <p:cNvSpPr/>
          <p:nvPr/>
        </p:nvSpPr>
        <p:spPr>
          <a:xfrm>
            <a:off x="6705600" y="762000"/>
            <a:ext cx="2286000" cy="25146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162800" y="914400"/>
            <a:ext cx="1828800" cy="369332"/>
          </a:xfrm>
          <a:prstGeom prst="rect">
            <a:avLst/>
          </a:prstGeom>
          <a:noFill/>
        </p:spPr>
        <p:txBody>
          <a:bodyPr wrap="square" rtlCol="0">
            <a:spAutoFit/>
          </a:bodyPr>
          <a:lstStyle/>
          <a:p>
            <a:r>
              <a:rPr lang="en-US" dirty="0" smtClean="0"/>
              <a:t>   Theme </a:t>
            </a:r>
            <a:endParaRPr lang="en-US" dirty="0"/>
          </a:p>
        </p:txBody>
      </p:sp>
      <p:pic>
        <p:nvPicPr>
          <p:cNvPr id="13" name="Picture 12" descr="PAAAAAECNNKJCIBC.jpg"/>
          <p:cNvPicPr>
            <a:picLocks noChangeAspect="1"/>
          </p:cNvPicPr>
          <p:nvPr/>
        </p:nvPicPr>
        <p:blipFill>
          <a:blip r:embed="rId3" cstate="print"/>
          <a:stretch>
            <a:fillRect/>
          </a:stretch>
        </p:blipFill>
        <p:spPr>
          <a:xfrm>
            <a:off x="1371600" y="1524000"/>
            <a:ext cx="1017076" cy="1371600"/>
          </a:xfrm>
          <a:prstGeom prst="rect">
            <a:avLst/>
          </a:prstGeom>
        </p:spPr>
      </p:pic>
      <p:pic>
        <p:nvPicPr>
          <p:cNvPr id="14" name="Picture 13" descr="2029_MD.jpg"/>
          <p:cNvPicPr>
            <a:picLocks noChangeAspect="1"/>
          </p:cNvPicPr>
          <p:nvPr/>
        </p:nvPicPr>
        <p:blipFill>
          <a:blip r:embed="rId4" cstate="print"/>
          <a:stretch>
            <a:fillRect/>
          </a:stretch>
        </p:blipFill>
        <p:spPr>
          <a:xfrm>
            <a:off x="2438400" y="1676400"/>
            <a:ext cx="1219200" cy="1214437"/>
          </a:xfrm>
          <a:prstGeom prst="rect">
            <a:avLst/>
          </a:prstGeom>
        </p:spPr>
      </p:pic>
      <p:pic>
        <p:nvPicPr>
          <p:cNvPr id="15" name="Picture 14" descr="the_name_jar.jpg"/>
          <p:cNvPicPr>
            <a:picLocks noChangeAspect="1"/>
          </p:cNvPicPr>
          <p:nvPr/>
        </p:nvPicPr>
        <p:blipFill>
          <a:blip r:embed="rId5" cstate="print"/>
          <a:stretch>
            <a:fillRect/>
          </a:stretch>
        </p:blipFill>
        <p:spPr>
          <a:xfrm>
            <a:off x="3733800" y="1524000"/>
            <a:ext cx="1028700" cy="1371600"/>
          </a:xfrm>
          <a:prstGeom prst="rect">
            <a:avLst/>
          </a:prstGeom>
        </p:spPr>
      </p:pic>
      <p:pic>
        <p:nvPicPr>
          <p:cNvPr id="16" name="Picture 15" descr="9780803710405.jpg"/>
          <p:cNvPicPr>
            <a:picLocks noChangeAspect="1"/>
          </p:cNvPicPr>
          <p:nvPr/>
        </p:nvPicPr>
        <p:blipFill>
          <a:blip r:embed="rId6" cstate="print"/>
          <a:stretch>
            <a:fillRect/>
          </a:stretch>
        </p:blipFill>
        <p:spPr>
          <a:xfrm>
            <a:off x="4876800" y="1524000"/>
            <a:ext cx="1000125" cy="1371600"/>
          </a:xfrm>
          <a:prstGeom prst="rect">
            <a:avLst/>
          </a:prstGeom>
        </p:spPr>
      </p:pic>
      <p:pic>
        <p:nvPicPr>
          <p:cNvPr id="17" name="Picture 16" descr="cover_1004.jpg"/>
          <p:cNvPicPr>
            <a:picLocks noChangeAspect="1"/>
          </p:cNvPicPr>
          <p:nvPr/>
        </p:nvPicPr>
        <p:blipFill>
          <a:blip r:embed="rId7" cstate="print"/>
          <a:stretch>
            <a:fillRect/>
          </a:stretch>
        </p:blipFill>
        <p:spPr>
          <a:xfrm>
            <a:off x="6019800" y="1600200"/>
            <a:ext cx="844826" cy="1295400"/>
          </a:xfrm>
          <a:prstGeom prst="rect">
            <a:avLst/>
          </a:prstGeom>
        </p:spPr>
      </p:pic>
      <p:pic>
        <p:nvPicPr>
          <p:cNvPr id="18" name="Picture 17" descr="the-paper-bag-princess.gif"/>
          <p:cNvPicPr>
            <a:picLocks noChangeAspect="1"/>
          </p:cNvPicPr>
          <p:nvPr/>
        </p:nvPicPr>
        <p:blipFill>
          <a:blip r:embed="rId8" cstate="print"/>
          <a:stretch>
            <a:fillRect/>
          </a:stretch>
        </p:blipFill>
        <p:spPr>
          <a:xfrm>
            <a:off x="8077200" y="5029200"/>
            <a:ext cx="838200" cy="1219200"/>
          </a:xfrm>
          <a:prstGeom prst="rect">
            <a:avLst/>
          </a:prstGeom>
        </p:spPr>
      </p:pic>
      <p:pic>
        <p:nvPicPr>
          <p:cNvPr id="61442" name="Picture 2" descr="http://1.bp.blogspot.com/-Drskhs3u_T0/TfariZvcD8I/AAAAAAAAABU/Vy7be8TOSl0/s1600/Oliver-Button-Is-a-Sissy-0156681404-L.jpg"/>
          <p:cNvPicPr>
            <a:picLocks noChangeAspect="1" noChangeArrowheads="1"/>
          </p:cNvPicPr>
          <p:nvPr/>
        </p:nvPicPr>
        <p:blipFill>
          <a:blip r:embed="rId9" cstate="print"/>
          <a:srcRect/>
          <a:stretch>
            <a:fillRect/>
          </a:stretch>
        </p:blipFill>
        <p:spPr bwMode="auto">
          <a:xfrm>
            <a:off x="7848600" y="3124200"/>
            <a:ext cx="1009525" cy="14478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1" name="Picture 1"/>
          <p:cNvPicPr>
            <a:picLocks noGrp="1" noChangeAspect="1" noChangeArrowheads="1"/>
          </p:cNvPicPr>
          <p:nvPr>
            <p:ph idx="1"/>
          </p:nvPr>
        </p:nvPicPr>
        <p:blipFill>
          <a:blip r:embed="rId2" cstate="print"/>
          <a:srcRect/>
          <a:stretch>
            <a:fillRect/>
          </a:stretch>
        </p:blipFill>
        <p:spPr bwMode="auto">
          <a:xfrm>
            <a:off x="1981200" y="0"/>
            <a:ext cx="5096996" cy="670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Putting it All Together</a:t>
            </a:r>
            <a:endParaRPr lang="en-US" b="1" dirty="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ndParaRPr>
          </a:p>
        </p:txBody>
      </p:sp>
      <p:sp>
        <p:nvSpPr>
          <p:cNvPr id="4" name="Content Placeholder 4"/>
          <p:cNvSpPr>
            <a:spLocks noGrp="1"/>
          </p:cNvSpPr>
          <p:nvPr>
            <p:ph idx="1"/>
          </p:nvPr>
        </p:nvSpPr>
        <p:spPr>
          <a:xfrm>
            <a:off x="152400" y="1066800"/>
            <a:ext cx="8534400" cy="12192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indent="457200" fontAlgn="base">
              <a:spcBef>
                <a:spcPct val="0"/>
              </a:spcBef>
              <a:spcAft>
                <a:spcPct val="0"/>
              </a:spcAft>
              <a:buNone/>
            </a:pPr>
            <a:endParaRPr lang="en-US" sz="1800" b="1" dirty="0" smtClean="0">
              <a:solidFill>
                <a:schemeClr val="bg1">
                  <a:lumMod val="95000"/>
                </a:schemeClr>
              </a:solidFill>
              <a:ea typeface="Calibri" pitchFamily="34" charset="0"/>
              <a:cs typeface="Times New Roman" pitchFamily="18" charset="0"/>
            </a:endParaRPr>
          </a:p>
          <a:p>
            <a:pPr lvl="0" indent="457200" fontAlgn="base">
              <a:spcBef>
                <a:spcPct val="0"/>
              </a:spcBef>
              <a:spcAft>
                <a:spcPct val="0"/>
              </a:spcAft>
              <a:buNone/>
            </a:pPr>
            <a:r>
              <a:rPr lang="en-US" sz="1800" b="1" dirty="0" smtClean="0">
                <a:solidFill>
                  <a:schemeClr val="bg1">
                    <a:lumMod val="95000"/>
                  </a:schemeClr>
                </a:solidFill>
                <a:ea typeface="Calibri" pitchFamily="34" charset="0"/>
                <a:cs typeface="Times New Roman" pitchFamily="18" charset="0"/>
              </a:rPr>
              <a:t>“</a:t>
            </a:r>
            <a:r>
              <a:rPr lang="en-US" sz="1800" b="1" dirty="0" err="1" smtClean="0">
                <a:solidFill>
                  <a:schemeClr val="bg1">
                    <a:lumMod val="95000"/>
                  </a:schemeClr>
                </a:solidFill>
                <a:ea typeface="Calibri" pitchFamily="34" charset="0"/>
                <a:cs typeface="Times New Roman" pitchFamily="18" charset="0"/>
              </a:rPr>
              <a:t>Metacognition</a:t>
            </a:r>
            <a:r>
              <a:rPr lang="en-US" sz="1800" b="1" dirty="0" smtClean="0">
                <a:solidFill>
                  <a:schemeClr val="bg1">
                    <a:lumMod val="95000"/>
                  </a:schemeClr>
                </a:solidFill>
                <a:ea typeface="Calibri" pitchFamily="34" charset="0"/>
                <a:cs typeface="Times New Roman" pitchFamily="18" charset="0"/>
              </a:rPr>
              <a:t> is like using all of 	the strategies at once, and we can 	do it in any book.”	       -Annie</a:t>
            </a:r>
          </a:p>
          <a:p>
            <a:pPr>
              <a:buNone/>
            </a:pPr>
            <a:r>
              <a:rPr lang="en-US" sz="1800" b="1" dirty="0" smtClean="0"/>
              <a:t>					              </a:t>
            </a:r>
            <a:endParaRPr lang="en-US" sz="1800" b="1" dirty="0"/>
          </a:p>
        </p:txBody>
      </p:sp>
      <p:pic>
        <p:nvPicPr>
          <p:cNvPr id="5" name="Picture 2"/>
          <p:cNvPicPr>
            <a:picLocks noChangeAspect="1" noChangeArrowheads="1"/>
          </p:cNvPicPr>
          <p:nvPr/>
        </p:nvPicPr>
        <p:blipFill>
          <a:blip r:embed="rId2" cstate="print"/>
          <a:srcRect/>
          <a:stretch>
            <a:fillRect/>
          </a:stretch>
        </p:blipFill>
        <p:spPr bwMode="auto">
          <a:xfrm>
            <a:off x="685800" y="2590800"/>
            <a:ext cx="3276600" cy="4134757"/>
          </a:xfrm>
          <a:prstGeom prst="rect">
            <a:avLst/>
          </a:prstGeom>
          <a:noFill/>
          <a:ln w="9525">
            <a:noFill/>
            <a:miter lim="800000"/>
            <a:headEnd/>
            <a:tailEnd/>
          </a:ln>
        </p:spPr>
      </p:pic>
      <p:pic>
        <p:nvPicPr>
          <p:cNvPr id="33794" name="Picture 2"/>
          <p:cNvPicPr>
            <a:picLocks noChangeAspect="1" noChangeArrowheads="1"/>
          </p:cNvPicPr>
          <p:nvPr/>
        </p:nvPicPr>
        <p:blipFill>
          <a:blip r:embed="rId3" cstate="print"/>
          <a:srcRect/>
          <a:stretch>
            <a:fillRect/>
          </a:stretch>
        </p:blipFill>
        <p:spPr bwMode="auto">
          <a:xfrm>
            <a:off x="4953000" y="2362200"/>
            <a:ext cx="3200400" cy="4343400"/>
          </a:xfrm>
          <a:prstGeom prst="rect">
            <a:avLst/>
          </a:prstGeom>
          <a:noFill/>
          <a:ln w="9525">
            <a:noFill/>
            <a:miter lim="800000"/>
            <a:headEnd/>
            <a:tailEnd/>
          </a:ln>
        </p:spPr>
      </p:pic>
      <p:grpSp>
        <p:nvGrpSpPr>
          <p:cNvPr id="33795" name="Group 3"/>
          <p:cNvGrpSpPr>
            <a:grpSpLocks/>
          </p:cNvGrpSpPr>
          <p:nvPr/>
        </p:nvGrpSpPr>
        <p:grpSpPr bwMode="auto">
          <a:xfrm>
            <a:off x="304800" y="152400"/>
            <a:ext cx="952500" cy="1114425"/>
            <a:chOff x="1824" y="633"/>
            <a:chExt cx="2834" cy="2849"/>
          </a:xfrm>
        </p:grpSpPr>
        <p:sp>
          <p:nvSpPr>
            <p:cNvPr id="33796" name="Puzzle3"/>
            <p:cNvSpPr>
              <a:spLocks noEditPoints="1" noChangeArrowheads="1"/>
            </p:cNvSpPr>
            <p:nvPr/>
          </p:nvSpPr>
          <p:spPr bwMode="auto">
            <a:xfrm>
              <a:off x="3204" y="633"/>
              <a:ext cx="1114" cy="1514"/>
            </a:xfrm>
            <a:custGeom>
              <a:avLst/>
              <a:gdLst>
                <a:gd name="T0" fmla="*/ 10391 w 21600"/>
                <a:gd name="T1" fmla="*/ 15806 h 21600"/>
                <a:gd name="T2" fmla="*/ 20551 w 21600"/>
                <a:gd name="T3" fmla="*/ 21088 h 21600"/>
                <a:gd name="T4" fmla="*/ 13180 w 21600"/>
                <a:gd name="T5" fmla="*/ 13801 h 21600"/>
                <a:gd name="T6" fmla="*/ 20551 w 21600"/>
                <a:gd name="T7" fmla="*/ 7025 h 21600"/>
                <a:gd name="T8" fmla="*/ 10500 w 21600"/>
                <a:gd name="T9" fmla="*/ 52 h 21600"/>
                <a:gd name="T10" fmla="*/ 692 w 21600"/>
                <a:gd name="T11" fmla="*/ 6802 h 21600"/>
                <a:gd name="T12" fmla="*/ 8064 w 21600"/>
                <a:gd name="T13" fmla="*/ 13526 h 21600"/>
                <a:gd name="T14" fmla="*/ 692 w 21600"/>
                <a:gd name="T15" fmla="*/ 21088 h 21600"/>
                <a:gd name="T16" fmla="*/ 2273 w 21600"/>
                <a:gd name="T17" fmla="*/ 7719 h 21600"/>
                <a:gd name="T18" fmla="*/ 19149 w 21600"/>
                <a:gd name="T19" fmla="*/ 202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FFBE7D"/>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797" name="Puzzle2"/>
            <p:cNvSpPr>
              <a:spLocks noEditPoints="1" noChangeArrowheads="1"/>
            </p:cNvSpPr>
            <p:nvPr/>
          </p:nvSpPr>
          <p:spPr bwMode="auto">
            <a:xfrm>
              <a:off x="2880" y="1736"/>
              <a:ext cx="1778" cy="1379"/>
            </a:xfrm>
            <a:custGeom>
              <a:avLst/>
              <a:gdLst>
                <a:gd name="T0" fmla="*/ 11 w 21600"/>
                <a:gd name="T1" fmla="*/ 13386 h 21600"/>
                <a:gd name="T2" fmla="*/ 4202 w 21600"/>
                <a:gd name="T3" fmla="*/ 21161 h 21600"/>
                <a:gd name="T4" fmla="*/ 10400 w 21600"/>
                <a:gd name="T5" fmla="*/ 13909 h 21600"/>
                <a:gd name="T6" fmla="*/ 16821 w 21600"/>
                <a:gd name="T7" fmla="*/ 21190 h 21600"/>
                <a:gd name="T8" fmla="*/ 21600 w 21600"/>
                <a:gd name="T9" fmla="*/ 15083 h 21600"/>
                <a:gd name="T10" fmla="*/ 16889 w 21600"/>
                <a:gd name="T11" fmla="*/ 5739 h 21600"/>
                <a:gd name="T12" fmla="*/ 10800 w 21600"/>
                <a:gd name="T13" fmla="*/ 28 h 21600"/>
                <a:gd name="T14" fmla="*/ 4202 w 21600"/>
                <a:gd name="T15" fmla="*/ 5894 h 21600"/>
                <a:gd name="T16" fmla="*/ 5388 w 21600"/>
                <a:gd name="T17" fmla="*/ 6742 h 21600"/>
                <a:gd name="T18" fmla="*/ 16177 w 21600"/>
                <a:gd name="T19" fmla="*/ 20441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FFFFCC"/>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798" name="Puzzle4"/>
            <p:cNvSpPr>
              <a:spLocks noEditPoints="1" noChangeArrowheads="1"/>
            </p:cNvSpPr>
            <p:nvPr/>
          </p:nvSpPr>
          <p:spPr bwMode="auto">
            <a:xfrm>
              <a:off x="2192" y="1719"/>
              <a:ext cx="1072" cy="1763"/>
            </a:xfrm>
            <a:custGeom>
              <a:avLst/>
              <a:gdLst>
                <a:gd name="T0" fmla="*/ 8307 w 21600"/>
                <a:gd name="T1" fmla="*/ 11593 h 21600"/>
                <a:gd name="T2" fmla="*/ 453 w 21600"/>
                <a:gd name="T3" fmla="*/ 16938 h 21600"/>
                <a:gd name="T4" fmla="*/ 11500 w 21600"/>
                <a:gd name="T5" fmla="*/ 21600 h 21600"/>
                <a:gd name="T6" fmla="*/ 20920 w 21600"/>
                <a:gd name="T7" fmla="*/ 16751 h 21600"/>
                <a:gd name="T8" fmla="*/ 13972 w 21600"/>
                <a:gd name="T9" fmla="*/ 10888 h 21600"/>
                <a:gd name="T10" fmla="*/ 21033 w 21600"/>
                <a:gd name="T11" fmla="*/ 4716 h 21600"/>
                <a:gd name="T12" fmla="*/ 11102 w 21600"/>
                <a:gd name="T13" fmla="*/ 11 h 21600"/>
                <a:gd name="T14" fmla="*/ 453 w 21600"/>
                <a:gd name="T15" fmla="*/ 4716 h 21600"/>
                <a:gd name="T16" fmla="*/ 2076 w 21600"/>
                <a:gd name="T17" fmla="*/ 5664 h 21600"/>
                <a:gd name="T18" fmla="*/ 20203 w 21600"/>
                <a:gd name="T19" fmla="*/ 15980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D8EBB3"/>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799" name="Puzzle1"/>
            <p:cNvSpPr>
              <a:spLocks noEditPoints="1" noChangeArrowheads="1"/>
            </p:cNvSpPr>
            <p:nvPr/>
          </p:nvSpPr>
          <p:spPr bwMode="auto">
            <a:xfrm>
              <a:off x="1824" y="1091"/>
              <a:ext cx="1800" cy="1051"/>
            </a:xfrm>
            <a:custGeom>
              <a:avLst/>
              <a:gdLst>
                <a:gd name="T0" fmla="*/ 16740 w 21600"/>
                <a:gd name="T1" fmla="*/ 21078 h 21600"/>
                <a:gd name="T2" fmla="*/ 16976 w 21600"/>
                <a:gd name="T3" fmla="*/ 521 h 21600"/>
                <a:gd name="T4" fmla="*/ 4725 w 21600"/>
                <a:gd name="T5" fmla="*/ 856 h 21600"/>
                <a:gd name="T6" fmla="*/ 5040 w 21600"/>
                <a:gd name="T7" fmla="*/ 21004 h 21600"/>
                <a:gd name="T8" fmla="*/ 10811 w 21600"/>
                <a:gd name="T9" fmla="*/ 12885 h 21600"/>
                <a:gd name="T10" fmla="*/ 10845 w 21600"/>
                <a:gd name="T11" fmla="*/ 8714 h 21600"/>
                <a:gd name="T12" fmla="*/ 21600 w 21600"/>
                <a:gd name="T13" fmla="*/ 10000 h 21600"/>
                <a:gd name="T14" fmla="*/ 56 w 21600"/>
                <a:gd name="T15" fmla="*/ 10000 h 21600"/>
                <a:gd name="T16" fmla="*/ 6086 w 21600"/>
                <a:gd name="T17" fmla="*/ 2569 h 21600"/>
                <a:gd name="T18" fmla="*/ 16132 w 21600"/>
                <a:gd name="T19" fmla="*/ 1955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CCCCFF"/>
            </a:solidFill>
            <a:ln w="2857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991600" cy="5897563"/>
          </a:xfrm>
        </p:spPr>
        <p:txBody>
          <a:bodyPr>
            <a:normAutofit lnSpcReduction="10000"/>
          </a:bodyPr>
          <a:lstStyle/>
          <a:p>
            <a:pPr>
              <a:buNone/>
            </a:pPr>
            <a:endParaRPr lang="en-US" dirty="0">
              <a:solidFill>
                <a:schemeClr val="accent1">
                  <a:lumMod val="75000"/>
                </a:schemeClr>
              </a:solidFill>
              <a:effectLst>
                <a:outerShdw blurRad="38100" dist="38100" dir="2700000" algn="tl">
                  <a:srgbClr val="000000">
                    <a:alpha val="43137"/>
                  </a:srgbClr>
                </a:outerShdw>
              </a:effectLst>
            </a:endParaRPr>
          </a:p>
          <a:p>
            <a:pPr>
              <a:lnSpc>
                <a:spcPct val="110000"/>
              </a:lnSpc>
              <a:buNone/>
            </a:pPr>
            <a:endParaRPr lang="en-US" dirty="0" smtClean="0">
              <a:solidFill>
                <a:schemeClr val="accent1">
                  <a:lumMod val="75000"/>
                </a:schemeClr>
              </a:solidFill>
              <a:effectLst>
                <a:outerShdw blurRad="38100" dist="38100" dir="2700000" algn="tl">
                  <a:srgbClr val="000000">
                    <a:alpha val="43137"/>
                  </a:srgbClr>
                </a:outerShdw>
              </a:effectLst>
            </a:endParaRPr>
          </a:p>
          <a:p>
            <a:pPr>
              <a:lnSpc>
                <a:spcPct val="110000"/>
              </a:lnSpc>
              <a:spcBef>
                <a:spcPts val="0"/>
              </a:spcBef>
              <a:buNone/>
            </a:pPr>
            <a:r>
              <a:rPr lang="en-US" sz="44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“I have so much </a:t>
            </a:r>
            <a:r>
              <a:rPr lang="en-US" sz="4400" b="1" dirty="0" err="1"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metacognition</a:t>
            </a:r>
            <a:r>
              <a:rPr lang="en-US" sz="44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 that I might need to go off of the page…</a:t>
            </a:r>
          </a:p>
          <a:p>
            <a:pPr>
              <a:lnSpc>
                <a:spcPct val="110000"/>
              </a:lnSpc>
              <a:buNone/>
            </a:pPr>
            <a:r>
              <a:rPr lang="en-US" sz="44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   Is that okay?”</a:t>
            </a:r>
          </a:p>
          <a:p>
            <a:pPr>
              <a:buNone/>
            </a:pPr>
            <a:r>
              <a:rPr lang="en-US" sz="44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 </a:t>
            </a:r>
          </a:p>
          <a:p>
            <a:pPr>
              <a:spcBef>
                <a:spcPts val="0"/>
              </a:spcBef>
              <a:buNone/>
            </a:pPr>
            <a:r>
              <a:rPr lang="en-US" sz="4400" b="1" dirty="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	</a:t>
            </a:r>
            <a:r>
              <a:rPr lang="en-US" sz="44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				~ Third grader</a:t>
            </a:r>
          </a:p>
          <a:p>
            <a:pPr>
              <a:spcBef>
                <a:spcPts val="0"/>
              </a:spcBef>
              <a:buNone/>
            </a:pPr>
            <a:r>
              <a:rPr lang="en-US" sz="4400"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38100" dist="38100" dir="2700000" algn="tl">
                    <a:srgbClr val="000000">
                      <a:alpha val="43137"/>
                    </a:srgbClr>
                  </a:outerShdw>
                </a:effectLst>
              </a:rPr>
              <a:t>					    Winter 2011</a:t>
            </a:r>
          </a:p>
          <a:p>
            <a:pPr algn="ctr">
              <a:buNone/>
            </a:pPr>
            <a:endParaRPr lang="en-US" dirty="0"/>
          </a:p>
          <a:p>
            <a:pPr algn="ctr">
              <a:buNone/>
            </a:pPr>
            <a:endParaRPr lang="en-US" sz="4800" dirty="0">
              <a:solidFill>
                <a:schemeClr val="accent1">
                  <a:lumMod val="75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Autofit/>
          </a:bodyPr>
          <a:lstStyle/>
          <a:p>
            <a:r>
              <a:rPr lang="en-US" sz="3200" b="1" dirty="0" smtClean="0"/>
              <a:t>Texts and Activities for </a:t>
            </a:r>
            <a:br>
              <a:rPr lang="en-US" sz="3200" b="1" dirty="0" smtClean="0"/>
            </a:br>
            <a:r>
              <a:rPr lang="en-US" sz="3200" b="1" dirty="0" smtClean="0">
                <a:gradFill>
                  <a:gsLst>
                    <a:gs pos="0">
                      <a:srgbClr val="000082"/>
                    </a:gs>
                    <a:gs pos="30000">
                      <a:srgbClr val="66008F"/>
                    </a:gs>
                    <a:gs pos="64999">
                      <a:srgbClr val="BA0066"/>
                    </a:gs>
                    <a:gs pos="89999">
                      <a:srgbClr val="FF0000"/>
                    </a:gs>
                    <a:gs pos="100000">
                      <a:srgbClr val="FF8200"/>
                    </a:gs>
                  </a:gsLst>
                  <a:lin ang="5400000" scaled="0"/>
                </a:gradFill>
              </a:rPr>
              <a:t>Using the Strategies Together</a:t>
            </a:r>
            <a:endParaRPr lang="en-US" sz="3200" b="1" dirty="0">
              <a:gradFill>
                <a:gsLst>
                  <a:gs pos="0">
                    <a:srgbClr val="000082"/>
                  </a:gs>
                  <a:gs pos="30000">
                    <a:srgbClr val="66008F"/>
                  </a:gs>
                  <a:gs pos="64999">
                    <a:srgbClr val="BA0066"/>
                  </a:gs>
                  <a:gs pos="89999">
                    <a:srgbClr val="FF0000"/>
                  </a:gs>
                  <a:gs pos="100000">
                    <a:srgbClr val="FF8200"/>
                  </a:gs>
                </a:gsLst>
                <a:lin ang="5400000" scaled="0"/>
              </a:gradFill>
            </a:endParaRPr>
          </a:p>
        </p:txBody>
      </p:sp>
      <p:pic>
        <p:nvPicPr>
          <p:cNvPr id="5" name="Content Placeholder 4" descr="wretched-stone-chris-van-allsburg-hardcover-cover-art.jpg"/>
          <p:cNvPicPr>
            <a:picLocks noGrp="1" noChangeAspect="1"/>
          </p:cNvPicPr>
          <p:nvPr>
            <p:ph idx="1"/>
          </p:nvPr>
        </p:nvPicPr>
        <p:blipFill>
          <a:blip r:embed="rId2" cstate="print"/>
          <a:stretch>
            <a:fillRect/>
          </a:stretch>
        </p:blipFill>
        <p:spPr>
          <a:xfrm>
            <a:off x="381000" y="1371600"/>
            <a:ext cx="1828800" cy="1494559"/>
          </a:xfrm>
          <a:prstGeom prst="rect">
            <a:avLst/>
          </a:prstGeom>
        </p:spPr>
      </p:pic>
      <p:sp>
        <p:nvSpPr>
          <p:cNvPr id="6" name="Content Placeholder 5"/>
          <p:cNvSpPr txBox="1">
            <a:spLocks/>
          </p:cNvSpPr>
          <p:nvPr/>
        </p:nvSpPr>
        <p:spPr>
          <a:xfrm>
            <a:off x="152400" y="2971800"/>
            <a:ext cx="8458200" cy="3733800"/>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lang="en-US" sz="1900" b="1" dirty="0" smtClean="0"/>
              <a:t>Watching student led strategy discussions modeled on www.intothebook.com. </a:t>
            </a:r>
            <a:endParaRPr kumimoji="0" lang="en-US" sz="1300" b="1" i="0" u="none" strike="noStrike" kern="1200" cap="none" spc="0" normalizeH="0" baseline="0" noProof="0" dirty="0" smtClean="0">
              <a:ln>
                <a:noFill/>
              </a:ln>
              <a:solidFill>
                <a:srgbClr val="FF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Creating a reading strategy class puzzle.  </a:t>
            </a:r>
            <a:r>
              <a:rPr kumimoji="0" lang="en-US" sz="1500" b="1" i="0" u="none" strike="noStrike" kern="1200" cap="none" spc="0" normalizeH="0" baseline="0" noProof="0" dirty="0" smtClean="0">
                <a:ln>
                  <a:noFill/>
                </a:ln>
                <a:solidFill>
                  <a:schemeClr val="tx1"/>
                </a:solidFill>
                <a:effectLst/>
                <a:uLnTx/>
                <a:uFillTx/>
                <a:latin typeface="+mn-lt"/>
                <a:ea typeface="+mn-ea"/>
                <a:cs typeface="+mn-cs"/>
              </a:rPr>
              <a:t>(http://learning</a:t>
            </a:r>
            <a:r>
              <a:rPr lang="en-US" sz="1500" b="1" dirty="0" smtClean="0"/>
              <a:t>pad.net)</a:t>
            </a:r>
            <a:endParaRPr kumimoji="0" lang="en-US" sz="15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Coding strategies for class and small group discussions. (</a:t>
            </a:r>
            <a:r>
              <a:rPr kumimoji="0" lang="en-US" sz="1500" b="1" i="0" u="sng" strike="noStrike" kern="1200" cap="none" spc="0" normalizeH="0" baseline="0" noProof="0" dirty="0" smtClean="0">
                <a:ln>
                  <a:noFill/>
                </a:ln>
                <a:solidFill>
                  <a:schemeClr val="tx1"/>
                </a:solidFill>
                <a:effectLst/>
                <a:uLnTx/>
                <a:uFillTx/>
                <a:latin typeface="+mn-lt"/>
                <a:ea typeface="+mn-ea"/>
                <a:cs typeface="+mn-cs"/>
              </a:rPr>
              <a:t>Strategies That Work</a:t>
            </a:r>
            <a:r>
              <a:rPr kumimoji="0" lang="en-US" sz="1500" b="1" i="0" u="sng" strike="noStrike" kern="1200" cap="none" spc="0" normalizeH="0" noProof="0" dirty="0" smtClean="0">
                <a:ln>
                  <a:noFill/>
                </a:ln>
                <a:solidFill>
                  <a:schemeClr val="tx1"/>
                </a:solidFill>
                <a:effectLst/>
                <a:uLnTx/>
                <a:uFillTx/>
                <a:latin typeface="+mn-lt"/>
                <a:ea typeface="+mn-ea"/>
                <a:cs typeface="+mn-cs"/>
              </a:rPr>
              <a:t> 113) </a:t>
            </a:r>
            <a:endParaRPr kumimoji="0" lang="en-US" sz="1500" b="1" i="0" u="sng"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Recording </a:t>
            </a:r>
            <a:r>
              <a:rPr kumimoji="0" lang="en-US" sz="1900" b="1" i="0" u="none" strike="noStrike" kern="1200" cap="none" spc="0" normalizeH="0" baseline="0" noProof="0" dirty="0" err="1" smtClean="0">
                <a:ln>
                  <a:noFill/>
                </a:ln>
                <a:solidFill>
                  <a:schemeClr val="tx1"/>
                </a:solidFill>
                <a:effectLst/>
                <a:uLnTx/>
                <a:uFillTx/>
                <a:latin typeface="+mn-lt"/>
                <a:ea typeface="+mn-ea"/>
                <a:cs typeface="+mn-cs"/>
              </a:rPr>
              <a:t>metacognition</a:t>
            </a:r>
            <a:r>
              <a:rPr kumimoji="0" lang="en-US" sz="1900" b="1" i="0" u="none" strike="noStrike" kern="1200" cap="none" spc="0" normalizeH="0" baseline="0" noProof="0" dirty="0" smtClean="0">
                <a:ln>
                  <a:noFill/>
                </a:ln>
                <a:solidFill>
                  <a:schemeClr val="tx1"/>
                </a:solidFill>
                <a:effectLst/>
                <a:uLnTx/>
                <a:uFillTx/>
                <a:latin typeface="+mn-lt"/>
                <a:ea typeface="+mn-ea"/>
                <a:cs typeface="+mn-cs"/>
              </a:rPr>
              <a:t> directly onto short passages- articles and OAA passages. </a:t>
            </a: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endParaRPr lang="en-US" sz="1900" b="1" dirty="0" smtClean="0"/>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en-US" sz="1900" b="1" i="0" u="none" strike="noStrike" kern="1200" cap="none" spc="0" normalizeH="0" baseline="0" noProof="0" dirty="0" smtClean="0">
                <a:ln>
                  <a:noFill/>
                </a:ln>
                <a:solidFill>
                  <a:schemeClr val="tx1"/>
                </a:solidFill>
                <a:effectLst/>
                <a:uLnTx/>
                <a:uFillTx/>
                <a:latin typeface="+mn-lt"/>
                <a:ea typeface="+mn-ea"/>
                <a:cs typeface="+mn-cs"/>
              </a:rPr>
              <a:t>Students adding to running dialogue about a text on the computer</a:t>
            </a:r>
            <a:r>
              <a:rPr lang="en-US" sz="1900" b="1" dirty="0" smtClean="0"/>
              <a:t>.  </a:t>
            </a:r>
            <a:endParaRPr kumimoji="0" lang="en-US" sz="19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Wingdings" pitchFamily="2" charset="2"/>
              <a:buChar char="v"/>
              <a:tabLst/>
              <a:defRPr/>
            </a:pPr>
            <a:endParaRPr lang="en-US" sz="1900" b="1" dirty="0" smtClean="0"/>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b="1" baseline="0" dirty="0" smtClean="0"/>
          </a:p>
          <a:p>
            <a:pPr marL="342900" marR="0" lvl="0" indent="-342900" algn="l" defTabSz="914400" rtl="0" eaLnBrk="1" fontAlgn="auto" latinLnBrk="0" hangingPunct="1">
              <a:lnSpc>
                <a:spcPct val="100000"/>
              </a:lnSpc>
              <a:spcBef>
                <a:spcPct val="20000"/>
              </a:spcBef>
              <a:spcAft>
                <a:spcPts val="0"/>
              </a:spcAft>
              <a:buClrTx/>
              <a:buSzTx/>
              <a:tabLst/>
              <a:defRPr/>
            </a:pPr>
            <a:endParaRPr kumimoji="0" lang="en-US" sz="1800" b="1" i="0" u="none" strike="noStrike" kern="1200" cap="none" spc="0" normalizeH="0" baseline="0" noProof="0" dirty="0">
              <a:ln>
                <a:noFill/>
              </a:ln>
              <a:solidFill>
                <a:schemeClr val="tx1"/>
              </a:solidFill>
              <a:effectLst/>
              <a:uLnTx/>
              <a:uFillTx/>
              <a:latin typeface="+mn-lt"/>
              <a:ea typeface="+mn-ea"/>
              <a:cs typeface="+mn-cs"/>
            </a:endParaRPr>
          </a:p>
        </p:txBody>
      </p:sp>
      <p:pic>
        <p:nvPicPr>
          <p:cNvPr id="2050" name="Picture 2" descr="http://images.betterworldbooks.com/081/Alejandro-s-Gift-9780811813426.jpg"/>
          <p:cNvPicPr>
            <a:picLocks noChangeAspect="1" noChangeArrowheads="1"/>
          </p:cNvPicPr>
          <p:nvPr/>
        </p:nvPicPr>
        <p:blipFill>
          <a:blip r:embed="rId3" cstate="print"/>
          <a:srcRect/>
          <a:stretch>
            <a:fillRect/>
          </a:stretch>
        </p:blipFill>
        <p:spPr bwMode="auto">
          <a:xfrm>
            <a:off x="2438400" y="1524000"/>
            <a:ext cx="1325963" cy="1143000"/>
          </a:xfrm>
          <a:prstGeom prst="rect">
            <a:avLst/>
          </a:prstGeom>
          <a:noFill/>
        </p:spPr>
      </p:pic>
      <p:pic>
        <p:nvPicPr>
          <p:cNvPr id="2052" name="Picture 4" descr="http://photo.goodreads.com/books/1176690514l/645343.jpg"/>
          <p:cNvPicPr>
            <a:picLocks noChangeAspect="1" noChangeArrowheads="1"/>
          </p:cNvPicPr>
          <p:nvPr/>
        </p:nvPicPr>
        <p:blipFill>
          <a:blip r:embed="rId4" cstate="print"/>
          <a:srcRect/>
          <a:stretch>
            <a:fillRect/>
          </a:stretch>
        </p:blipFill>
        <p:spPr bwMode="auto">
          <a:xfrm>
            <a:off x="4038600" y="1371600"/>
            <a:ext cx="1828800" cy="1481328"/>
          </a:xfrm>
          <a:prstGeom prst="rect">
            <a:avLst/>
          </a:prstGeom>
          <a:noFill/>
        </p:spPr>
      </p:pic>
      <p:pic>
        <p:nvPicPr>
          <p:cNvPr id="2054" name="Picture 6" descr="http://images.nationalgeographic.com/wpf/media-live/photos/000/107/custom/dec-cover-explorer_10742_69x100.jpg"/>
          <p:cNvPicPr>
            <a:picLocks noChangeAspect="1" noChangeArrowheads="1"/>
          </p:cNvPicPr>
          <p:nvPr/>
        </p:nvPicPr>
        <p:blipFill>
          <a:blip r:embed="rId5" cstate="print"/>
          <a:srcRect/>
          <a:stretch>
            <a:fillRect/>
          </a:stretch>
        </p:blipFill>
        <p:spPr bwMode="auto">
          <a:xfrm>
            <a:off x="5943600" y="1371600"/>
            <a:ext cx="998982" cy="1447800"/>
          </a:xfrm>
          <a:prstGeom prst="rect">
            <a:avLst/>
          </a:prstGeom>
          <a:noFill/>
        </p:spPr>
      </p:pic>
      <p:pic>
        <p:nvPicPr>
          <p:cNvPr id="8" name="Picture 2" descr="http://www.aclasummerreading.org/wp-content/uploads/2011/07/rumphius.jpg"/>
          <p:cNvPicPr>
            <a:picLocks noChangeAspect="1" noChangeArrowheads="1"/>
          </p:cNvPicPr>
          <p:nvPr/>
        </p:nvPicPr>
        <p:blipFill>
          <a:blip r:embed="rId6" cstate="print"/>
          <a:srcRect/>
          <a:stretch>
            <a:fillRect/>
          </a:stretch>
        </p:blipFill>
        <p:spPr bwMode="auto">
          <a:xfrm>
            <a:off x="7086600" y="1447800"/>
            <a:ext cx="1781908" cy="14478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Students Weigh In…</a:t>
            </a:r>
            <a:endParaRPr lang="en-US" b="1" dirty="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ndParaRPr>
          </a:p>
        </p:txBody>
      </p:sp>
      <p:pic>
        <p:nvPicPr>
          <p:cNvPr id="32774" name="Picture 6"/>
          <p:cNvPicPr>
            <a:picLocks noChangeAspect="1" noChangeArrowheads="1"/>
          </p:cNvPicPr>
          <p:nvPr/>
        </p:nvPicPr>
        <p:blipFill>
          <a:blip r:embed="rId2" cstate="print"/>
          <a:srcRect/>
          <a:stretch>
            <a:fillRect/>
          </a:stretch>
        </p:blipFill>
        <p:spPr bwMode="auto">
          <a:xfrm>
            <a:off x="0" y="685800"/>
            <a:ext cx="4724400" cy="3657600"/>
          </a:xfrm>
          <a:prstGeom prst="rect">
            <a:avLst/>
          </a:prstGeom>
          <a:noFill/>
          <a:ln w="9525">
            <a:noFill/>
            <a:miter lim="800000"/>
            <a:headEnd/>
            <a:tailEnd/>
          </a:ln>
          <a:effectLst/>
        </p:spPr>
      </p:pic>
      <p:pic>
        <p:nvPicPr>
          <p:cNvPr id="32775" name="Picture 7"/>
          <p:cNvPicPr>
            <a:picLocks noChangeAspect="1" noChangeArrowheads="1"/>
          </p:cNvPicPr>
          <p:nvPr/>
        </p:nvPicPr>
        <p:blipFill>
          <a:blip r:embed="rId3" cstate="print"/>
          <a:srcRect/>
          <a:stretch>
            <a:fillRect/>
          </a:stretch>
        </p:blipFill>
        <p:spPr bwMode="auto">
          <a:xfrm>
            <a:off x="1" y="4267200"/>
            <a:ext cx="4724400" cy="2743200"/>
          </a:xfrm>
          <a:prstGeom prst="rect">
            <a:avLst/>
          </a:prstGeom>
          <a:noFill/>
          <a:ln w="9525">
            <a:noFill/>
            <a:miter lim="800000"/>
            <a:headEnd/>
            <a:tailEnd/>
          </a:ln>
          <a:effectLst/>
        </p:spPr>
      </p:pic>
      <p:sp useBgFill="1">
        <p:nvSpPr>
          <p:cNvPr id="32776" name="Text Box 8"/>
          <p:cNvSpPr txBox="1">
            <a:spLocks noChangeArrowheads="1"/>
          </p:cNvSpPr>
          <p:nvPr/>
        </p:nvSpPr>
        <p:spPr bwMode="auto">
          <a:xfrm>
            <a:off x="1600200" y="914400"/>
            <a:ext cx="1905000" cy="228600"/>
          </a:xfrm>
          <a:prstGeom prst="rect">
            <a:avLst/>
          </a:prstGeom>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900" b="1" i="0" u="none" strike="noStrike" cap="none" normalizeH="0" baseline="0" dirty="0" smtClean="0">
                <a:ln>
                  <a:noFill/>
                </a:ln>
                <a:solidFill>
                  <a:schemeClr val="tx1"/>
                </a:solidFill>
                <a:effectLst/>
                <a:latin typeface="Georgia" pitchFamily="18" charset="0"/>
                <a:cs typeface="Arial" pitchFamily="34" charset="0"/>
              </a:rPr>
              <a:t>Pre-Instruction Surveys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sp useBgFill="1">
        <p:nvSpPr>
          <p:cNvPr id="17" name="Text Box 8"/>
          <p:cNvSpPr txBox="1">
            <a:spLocks noChangeArrowheads="1"/>
          </p:cNvSpPr>
          <p:nvPr/>
        </p:nvSpPr>
        <p:spPr bwMode="auto">
          <a:xfrm>
            <a:off x="1295400" y="4114800"/>
            <a:ext cx="1981200" cy="228600"/>
          </a:xfrm>
          <a:prstGeom prst="rect">
            <a:avLst/>
          </a:prstGeom>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900" b="1" i="0" u="none" strike="noStrike" cap="none" normalizeH="0" baseline="0" dirty="0" smtClean="0">
                <a:ln>
                  <a:noFill/>
                </a:ln>
                <a:solidFill>
                  <a:schemeClr val="tx1"/>
                </a:solidFill>
                <a:effectLst/>
                <a:latin typeface="Georgia" pitchFamily="18" charset="0"/>
                <a:cs typeface="Arial" pitchFamily="34" charset="0"/>
              </a:rPr>
              <a:t>Post-Instruction Surveys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9" name="Picture 5"/>
          <p:cNvPicPr>
            <a:picLocks noGrp="1" noChangeAspect="1" noChangeArrowheads="1"/>
          </p:cNvPicPr>
          <p:nvPr>
            <p:ph idx="1"/>
          </p:nvPr>
        </p:nvPicPr>
        <p:blipFill>
          <a:blip r:embed="rId4" cstate="print"/>
          <a:srcRect/>
          <a:stretch>
            <a:fillRect/>
          </a:stretch>
        </p:blipFill>
        <p:spPr bwMode="auto">
          <a:xfrm>
            <a:off x="4648200" y="914400"/>
            <a:ext cx="4267200" cy="5791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Metacognitive</a:t>
            </a:r>
            <a:r>
              <a:rPr lang="en-US"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 Minds</a:t>
            </a:r>
            <a:endParaRPr lang="en-US" dirty="0"/>
          </a:p>
        </p:txBody>
      </p:sp>
      <p:pic>
        <p:nvPicPr>
          <p:cNvPr id="34819" name="Picture 3"/>
          <p:cNvPicPr>
            <a:picLocks noChangeAspect="1" noChangeArrowheads="1"/>
          </p:cNvPicPr>
          <p:nvPr/>
        </p:nvPicPr>
        <p:blipFill>
          <a:blip r:embed="rId2" cstate="print"/>
          <a:srcRect/>
          <a:stretch>
            <a:fillRect/>
          </a:stretch>
        </p:blipFill>
        <p:spPr bwMode="auto">
          <a:xfrm>
            <a:off x="3733800" y="1295400"/>
            <a:ext cx="4953000" cy="5562600"/>
          </a:xfrm>
          <a:prstGeom prst="rect">
            <a:avLst/>
          </a:prstGeom>
          <a:noFill/>
          <a:ln w="9525">
            <a:noFill/>
            <a:miter lim="800000"/>
            <a:headEnd/>
            <a:tailEnd/>
          </a:ln>
          <a:effectLst/>
        </p:spPr>
      </p:pic>
      <p:sp useBgFill="1">
        <p:nvSpPr>
          <p:cNvPr id="8" name="Rectangle 7"/>
          <p:cNvSpPr/>
          <p:nvPr/>
        </p:nvSpPr>
        <p:spPr>
          <a:xfrm>
            <a:off x="3657600" y="6400800"/>
            <a:ext cx="5181600"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28600" y="1447800"/>
            <a:ext cx="3352800" cy="3785652"/>
          </a:xfrm>
          <a:prstGeom prst="rect">
            <a:avLst/>
          </a:prstGeom>
          <a:noFill/>
        </p:spPr>
        <p:txBody>
          <a:bodyPr wrap="square" rtlCol="0">
            <a:spAutoFit/>
          </a:bodyPr>
          <a:lstStyle/>
          <a:p>
            <a:r>
              <a:rPr lang="en-US" sz="2000" b="1" dirty="0" smtClean="0"/>
              <a:t>The critical reading strategies we explored did more than improve comprehension for my third graders.  They inspired a sense of enthusiasm and pride among my students.  </a:t>
            </a:r>
            <a:r>
              <a:rPr lang="en-US" sz="2000" b="1" i="1" dirty="0" smtClean="0"/>
              <a:t>Every </a:t>
            </a:r>
            <a:r>
              <a:rPr lang="en-US" sz="2000" b="1" dirty="0" smtClean="0"/>
              <a:t>student could use these strategies in some way to strengthen their reading! </a:t>
            </a:r>
            <a:endParaRPr lang="en-US" sz="2000"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Metacognitive</a:t>
            </a:r>
            <a:r>
              <a:rPr lang="en-US" b="1" dirty="0" smtClean="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rPr>
              <a:t> Minds</a:t>
            </a:r>
            <a:endParaRPr lang="en-US" dirty="0"/>
          </a:p>
        </p:txBody>
      </p:sp>
      <p:sp>
        <p:nvSpPr>
          <p:cNvPr id="4" name="Content Placeholder 4"/>
          <p:cNvSpPr txBox="1">
            <a:spLocks noGrp="1"/>
          </p:cNvSpPr>
          <p:nvPr>
            <p:ph idx="1"/>
          </p:nvPr>
        </p:nvSpPr>
        <p:spPr>
          <a:xfrm>
            <a:off x="0" y="1143000"/>
            <a:ext cx="9144000" cy="50292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Autofit/>
          </a:bodyPr>
          <a:lstStyle/>
          <a:p>
            <a:pPr>
              <a:buNone/>
            </a:pPr>
            <a:endParaRPr lang="en-US" sz="1800" b="1" dirty="0" smtClean="0"/>
          </a:p>
          <a:p>
            <a:pPr>
              <a:buNone/>
            </a:pPr>
            <a:endParaRPr lang="en-US" sz="1800" b="1" dirty="0" smtClean="0"/>
          </a:p>
          <a:p>
            <a:pPr>
              <a:buNone/>
            </a:pPr>
            <a:endParaRPr lang="en-US" sz="1800" b="1" dirty="0" smtClean="0"/>
          </a:p>
          <a:p>
            <a:pPr>
              <a:buNone/>
            </a:pPr>
            <a:r>
              <a:rPr lang="en-US" sz="1800" b="1" dirty="0" smtClean="0"/>
              <a:t>“Can I share my schema about the presidents before we read?”</a:t>
            </a:r>
          </a:p>
          <a:p>
            <a:pPr>
              <a:buNone/>
            </a:pPr>
            <a:r>
              <a:rPr lang="en-US" sz="1800" b="1" dirty="0" smtClean="0"/>
              <a:t>“Michael was being really </a:t>
            </a:r>
            <a:r>
              <a:rPr lang="en-US" sz="1800" b="1" dirty="0" err="1" smtClean="0"/>
              <a:t>metacognitive</a:t>
            </a:r>
            <a:r>
              <a:rPr lang="en-US" sz="1800" b="1" dirty="0" smtClean="0"/>
              <a:t> while I was working with him. Can I move him to rainbow?”</a:t>
            </a:r>
          </a:p>
          <a:p>
            <a:pPr>
              <a:buNone/>
            </a:pPr>
            <a:r>
              <a:rPr lang="en-US" sz="1800" b="1" dirty="0" smtClean="0"/>
              <a:t>“We already know all about inferring because it’s one of our reading strategies!” (During a May field trip when a student saw the word on the wall.)</a:t>
            </a:r>
          </a:p>
          <a:p>
            <a:pPr>
              <a:buNone/>
            </a:pPr>
            <a:r>
              <a:rPr lang="en-US" sz="1800" b="1" dirty="0" smtClean="0"/>
              <a:t>“It’s just stuck in my spider web schema...” (When a student was asked how they recalled a concept so quickly during OAA review.)</a:t>
            </a:r>
          </a:p>
          <a:p>
            <a:pPr>
              <a:buNone/>
            </a:pP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0"/>
            <a:ext cx="9753600" cy="5334000"/>
          </a:xfrm>
        </p:spPr>
        <p:txBody>
          <a:bodyPr>
            <a:normAutofit fontScale="25000" lnSpcReduction="20000"/>
          </a:bodyPr>
          <a:lstStyle/>
          <a:p>
            <a:pPr>
              <a:spcBef>
                <a:spcPts val="0"/>
              </a:spcBef>
              <a:buNone/>
            </a:pPr>
            <a:r>
              <a:rPr lang="en-US" sz="12800" b="1" dirty="0" smtClean="0">
                <a:gradFill>
                  <a:gsLst>
                    <a:gs pos="0">
                      <a:srgbClr val="000082"/>
                    </a:gs>
                    <a:gs pos="30000">
                      <a:srgbClr val="66008F"/>
                    </a:gs>
                    <a:gs pos="64999">
                      <a:srgbClr val="BA0066"/>
                    </a:gs>
                    <a:gs pos="89999">
                      <a:srgbClr val="FF0000"/>
                    </a:gs>
                    <a:gs pos="100000">
                      <a:srgbClr val="FF8200"/>
                    </a:gs>
                  </a:gsLst>
                  <a:lin ang="5400000" scaled="0"/>
                </a:gradFill>
              </a:rPr>
              <a:t>       “We need to believe that students usually have far more thinking to share…if we ask ourselves where comprehension strategies lead a </a:t>
            </a:r>
            <a:r>
              <a:rPr lang="en-US" sz="12800" b="1" dirty="0" err="1" smtClean="0">
                <a:gradFill>
                  <a:gsLst>
                    <a:gs pos="0">
                      <a:srgbClr val="000082"/>
                    </a:gs>
                    <a:gs pos="30000">
                      <a:srgbClr val="66008F"/>
                    </a:gs>
                    <a:gs pos="64999">
                      <a:srgbClr val="BA0066"/>
                    </a:gs>
                    <a:gs pos="89999">
                      <a:srgbClr val="FF0000"/>
                    </a:gs>
                    <a:gs pos="100000">
                      <a:srgbClr val="FF8200"/>
                    </a:gs>
                  </a:gsLst>
                  <a:lin ang="5400000" scaled="0"/>
                </a:gradFill>
              </a:rPr>
              <a:t>reader,we</a:t>
            </a:r>
            <a:r>
              <a:rPr lang="en-US" sz="12800" b="1" dirty="0" smtClean="0">
                <a:gradFill>
                  <a:gsLst>
                    <a:gs pos="0">
                      <a:srgbClr val="000082"/>
                    </a:gs>
                    <a:gs pos="30000">
                      <a:srgbClr val="66008F"/>
                    </a:gs>
                    <a:gs pos="64999">
                      <a:srgbClr val="BA0066"/>
                    </a:gs>
                    <a:gs pos="89999">
                      <a:srgbClr val="FF0000"/>
                    </a:gs>
                    <a:gs pos="100000">
                      <a:srgbClr val="FF8200"/>
                    </a:gs>
                  </a:gsLst>
                  <a:lin ang="5400000" scaled="0"/>
                </a:gradFill>
              </a:rPr>
              <a:t> open up whole new </a:t>
            </a:r>
          </a:p>
          <a:p>
            <a:pPr>
              <a:spcBef>
                <a:spcPts val="0"/>
              </a:spcBef>
              <a:buNone/>
            </a:pPr>
            <a:r>
              <a:rPr lang="en-US" sz="12800" b="1" dirty="0" smtClean="0">
                <a:gradFill>
                  <a:gsLst>
                    <a:gs pos="0">
                      <a:srgbClr val="000082"/>
                    </a:gs>
                    <a:gs pos="30000">
                      <a:srgbClr val="66008F"/>
                    </a:gs>
                    <a:gs pos="64999">
                      <a:srgbClr val="BA0066"/>
                    </a:gs>
                    <a:gs pos="89999">
                      <a:srgbClr val="FF0000"/>
                    </a:gs>
                    <a:gs pos="100000">
                      <a:srgbClr val="FF8200"/>
                    </a:gs>
                  </a:gsLst>
                  <a:lin ang="5400000" scaled="0"/>
                </a:gradFill>
              </a:rPr>
              <a:t>    worlds of insight.”</a:t>
            </a:r>
          </a:p>
          <a:p>
            <a:pPr>
              <a:spcBef>
                <a:spcPts val="0"/>
              </a:spcBef>
              <a:buNone/>
            </a:pPr>
            <a:r>
              <a:rPr lang="en-US" sz="12800" b="1" dirty="0" smtClean="0">
                <a:gradFill>
                  <a:gsLst>
                    <a:gs pos="0">
                      <a:srgbClr val="000082"/>
                    </a:gs>
                    <a:gs pos="30000">
                      <a:srgbClr val="66008F"/>
                    </a:gs>
                    <a:gs pos="64999">
                      <a:srgbClr val="BA0066"/>
                    </a:gs>
                    <a:gs pos="89999">
                      <a:srgbClr val="FF0000"/>
                    </a:gs>
                    <a:gs pos="100000">
                      <a:srgbClr val="FF8200"/>
                    </a:gs>
                  </a:gsLst>
                  <a:lin ang="5400000" scaled="0"/>
                </a:gradFill>
              </a:rPr>
              <a:t>						</a:t>
            </a:r>
          </a:p>
          <a:p>
            <a:pPr>
              <a:spcBef>
                <a:spcPts val="0"/>
              </a:spcBef>
              <a:buNone/>
            </a:pPr>
            <a:r>
              <a:rPr lang="en-US" sz="12800" b="1" dirty="0" smtClean="0">
                <a:gradFill>
                  <a:gsLst>
                    <a:gs pos="0">
                      <a:srgbClr val="000082"/>
                    </a:gs>
                    <a:gs pos="30000">
                      <a:srgbClr val="66008F"/>
                    </a:gs>
                    <a:gs pos="64999">
                      <a:srgbClr val="BA0066"/>
                    </a:gs>
                    <a:gs pos="89999">
                      <a:srgbClr val="FF0000"/>
                    </a:gs>
                    <a:gs pos="100000">
                      <a:srgbClr val="FF8200"/>
                    </a:gs>
                  </a:gsLst>
                  <a:lin ang="5400000" scaled="0"/>
                </a:gradFill>
              </a:rPr>
              <a:t>						        -</a:t>
            </a:r>
            <a:r>
              <a:rPr lang="en-US" sz="12800" b="1" dirty="0" err="1" smtClean="0">
                <a:gradFill>
                  <a:gsLst>
                    <a:gs pos="0">
                      <a:srgbClr val="000082"/>
                    </a:gs>
                    <a:gs pos="30000">
                      <a:srgbClr val="66008F"/>
                    </a:gs>
                    <a:gs pos="64999">
                      <a:srgbClr val="BA0066"/>
                    </a:gs>
                    <a:gs pos="89999">
                      <a:srgbClr val="FF0000"/>
                    </a:gs>
                    <a:gs pos="100000">
                      <a:srgbClr val="FF8200"/>
                    </a:gs>
                  </a:gsLst>
                  <a:lin ang="5400000" scaled="0"/>
                </a:gradFill>
              </a:rPr>
              <a:t>Ellin</a:t>
            </a:r>
            <a:r>
              <a:rPr lang="en-US" sz="12800" b="1" dirty="0" smtClean="0">
                <a:gradFill>
                  <a:gsLst>
                    <a:gs pos="0">
                      <a:srgbClr val="000082"/>
                    </a:gs>
                    <a:gs pos="30000">
                      <a:srgbClr val="66008F"/>
                    </a:gs>
                    <a:gs pos="64999">
                      <a:srgbClr val="BA0066"/>
                    </a:gs>
                    <a:gs pos="89999">
                      <a:srgbClr val="FF0000"/>
                    </a:gs>
                    <a:gs pos="100000">
                      <a:srgbClr val="FF8200"/>
                    </a:gs>
                  </a:gsLst>
                  <a:lin ang="5400000" scaled="0"/>
                </a:gradFill>
              </a:rPr>
              <a:t> Oliver Keene</a:t>
            </a:r>
          </a:p>
          <a:p>
            <a:pPr>
              <a:spcBef>
                <a:spcPts val="0"/>
              </a:spcBef>
              <a:buNone/>
            </a:pPr>
            <a:endParaRPr lang="en-US" sz="12800" dirty="0" smtClean="0"/>
          </a:p>
          <a:p>
            <a:pPr>
              <a:buNone/>
            </a:pPr>
            <a:endParaRPr lang="en-US" sz="58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1500" dirty="0" smtClean="0"/>
          </a:p>
          <a:p>
            <a:pPr>
              <a:buNone/>
            </a:pPr>
            <a:endParaRPr lang="en-US" sz="2900" dirty="0" smtClean="0"/>
          </a:p>
          <a:p>
            <a:pPr>
              <a:buNone/>
            </a:pPr>
            <a:endParaRPr lang="en-US" sz="6400" dirty="0" smtClean="0"/>
          </a:p>
          <a:p>
            <a:pPr>
              <a:buNone/>
            </a:pPr>
            <a:r>
              <a:rPr lang="en-US" sz="6400" dirty="0" smtClean="0"/>
              <a:t>           Keene, </a:t>
            </a:r>
            <a:r>
              <a:rPr lang="en-US" sz="6400" dirty="0" err="1" smtClean="0"/>
              <a:t>Ellin</a:t>
            </a:r>
            <a:r>
              <a:rPr lang="en-US" sz="6400" dirty="0" smtClean="0"/>
              <a:t> Oliver. “New Horizons in Comprehension.” </a:t>
            </a:r>
            <a:r>
              <a:rPr lang="en-US" sz="6400" i="1" dirty="0" smtClean="0"/>
              <a:t>Educational Leadership. </a:t>
            </a:r>
            <a:r>
              <a:rPr lang="en-US" sz="6400" dirty="0" smtClean="0"/>
              <a:t>Mar.</a:t>
            </a:r>
          </a:p>
          <a:p>
            <a:pPr>
              <a:buNone/>
            </a:pPr>
            <a:r>
              <a:rPr lang="en-US" sz="6400" dirty="0" smtClean="0"/>
              <a:t>           2010:69-73. Print. </a:t>
            </a:r>
          </a:p>
          <a:p>
            <a:pPr>
              <a:buNone/>
            </a:pPr>
            <a:r>
              <a:rPr lang="en-US" sz="6400" dirty="0" smtClean="0"/>
              <a:t> </a:t>
            </a:r>
          </a:p>
          <a:p>
            <a:pPr>
              <a:spcBef>
                <a:spcPts val="0"/>
              </a:spcBef>
              <a:buNone/>
            </a:pPr>
            <a:endParaRPr lang="en-US" dirty="0" smtClean="0"/>
          </a:p>
        </p:txBody>
      </p:sp>
      <p:sp>
        <p:nvSpPr>
          <p:cNvPr id="4" name="Title 3"/>
          <p:cNvSpPr>
            <a:spLocks noGrp="1"/>
          </p:cNvSpPr>
          <p:nvPr>
            <p:ph type="title"/>
          </p:nvPr>
        </p:nvSpPr>
        <p:spPr/>
        <p:txBody>
          <a:bodyPr/>
          <a:lstStyle/>
          <a:p>
            <a:endParaRPr lang="en-US"/>
          </a:p>
        </p:txBody>
      </p:sp>
      <p:pic>
        <p:nvPicPr>
          <p:cNvPr id="64514" name="Picture 2" descr="C:\Users\owner\AppData\Local\Microsoft\Windows\Temporary Internet Files\Content.IE5\VU5OZ7E5\MC900390848[1].wmf"/>
          <p:cNvPicPr>
            <a:picLocks noChangeAspect="1" noChangeArrowheads="1"/>
          </p:cNvPicPr>
          <p:nvPr/>
        </p:nvPicPr>
        <p:blipFill>
          <a:blip r:embed="rId3" cstate="print"/>
          <a:srcRect/>
          <a:stretch>
            <a:fillRect/>
          </a:stretch>
        </p:blipFill>
        <p:spPr bwMode="auto">
          <a:xfrm>
            <a:off x="2514600" y="3581400"/>
            <a:ext cx="2057400" cy="2129195"/>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91600" cy="1143000"/>
          </a:xfrm>
        </p:spPr>
        <p:txBody>
          <a:bodyPr>
            <a:normAutofit fontScale="90000"/>
          </a:bodyPr>
          <a:lstStyle/>
          <a:p>
            <a:pPr lvl="0"/>
            <a:r>
              <a:rPr lang="en-US" dirty="0" smtClean="0"/>
              <a:t/>
            </a:r>
            <a:br>
              <a:rPr lang="en-US" dirty="0" smtClean="0"/>
            </a:br>
            <a:r>
              <a:rPr lang="en-US" dirty="0"/>
              <a:t/>
            </a:r>
            <a:br>
              <a:rPr lang="en-US" dirty="0"/>
            </a:br>
            <a:r>
              <a:rPr lang="en-US" sz="6000" dirty="0" smtClean="0"/>
              <a:t>Critical Reading Strategies</a:t>
            </a:r>
            <a:br>
              <a:rPr lang="en-US" sz="6000" dirty="0" smtClean="0"/>
            </a:br>
            <a:endParaRPr lang="en-US" sz="3600" dirty="0">
              <a:ln>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ndParaRPr>
          </a:p>
        </p:txBody>
      </p:sp>
      <p:sp>
        <p:nvSpPr>
          <p:cNvPr id="3" name="Content Placeholder 2"/>
          <p:cNvSpPr>
            <a:spLocks noGrp="1"/>
          </p:cNvSpPr>
          <p:nvPr>
            <p:ph idx="1"/>
          </p:nvPr>
        </p:nvSpPr>
        <p:spPr>
          <a:xfrm>
            <a:off x="152400" y="1600200"/>
            <a:ext cx="8839200" cy="4525963"/>
          </a:xfrm>
        </p:spPr>
        <p:txBody>
          <a:bodyPr>
            <a:normAutofit/>
          </a:bodyPr>
          <a:lstStyle/>
          <a:p>
            <a:pPr algn="ctr">
              <a:buNone/>
            </a:pPr>
            <a:r>
              <a:rPr lang="en-US" dirty="0" err="1" smtClean="0">
                <a:effectLst>
                  <a:outerShdw blurRad="38100" dist="38100" dir="2700000" algn="tl">
                    <a:srgbClr val="000000">
                      <a:alpha val="43137"/>
                    </a:srgbClr>
                  </a:outerShdw>
                </a:effectLst>
              </a:rPr>
              <a:t>Metacognition</a:t>
            </a:r>
            <a:endParaRPr lang="en-US" dirty="0" smtClean="0">
              <a:effectLst>
                <a:outerShdw blurRad="38100" dist="38100" dir="2700000" algn="tl">
                  <a:srgbClr val="000000">
                    <a:alpha val="43137"/>
                  </a:srgbClr>
                </a:outerShdw>
              </a:effectLst>
            </a:endParaRPr>
          </a:p>
          <a:p>
            <a:pPr algn="ctr">
              <a:buNone/>
            </a:pPr>
            <a:endParaRPr lang="en-US" dirty="0">
              <a:effectLst>
                <a:outerShdw blurRad="38100" dist="38100" dir="2700000" algn="tl">
                  <a:srgbClr val="000000">
                    <a:alpha val="43137"/>
                  </a:srgbClr>
                </a:outerShdw>
              </a:effectLst>
            </a:endParaRPr>
          </a:p>
          <a:p>
            <a:pPr>
              <a:buNone/>
            </a:pPr>
            <a:r>
              <a:rPr lang="en-US" dirty="0" smtClean="0">
                <a:effectLst>
                  <a:outerShdw blurRad="38100" dist="38100" dir="2700000" algn="tl">
                    <a:srgbClr val="000000">
                      <a:alpha val="43137"/>
                    </a:srgbClr>
                  </a:outerShdw>
                </a:effectLst>
              </a:rPr>
              <a:t>   Schema			   Questioning</a:t>
            </a:r>
          </a:p>
          <a:p>
            <a:pPr>
              <a:buNone/>
            </a:pPr>
            <a:endParaRPr lang="en-US" dirty="0">
              <a:effectLst>
                <a:outerShdw blurRad="38100" dist="38100" dir="2700000" algn="tl">
                  <a:srgbClr val="000000">
                    <a:alpha val="43137"/>
                  </a:srgbClr>
                </a:outerShdw>
              </a:effectLst>
            </a:endParaRPr>
          </a:p>
          <a:p>
            <a:pPr>
              <a:buNone/>
            </a:pPr>
            <a:r>
              <a:rPr lang="en-US" dirty="0" smtClean="0">
                <a:effectLst>
                  <a:outerShdw blurRad="38100" dist="38100" dir="2700000" algn="tl">
                    <a:srgbClr val="000000">
                      <a:alpha val="43137"/>
                    </a:srgbClr>
                  </a:outerShdw>
                </a:effectLst>
              </a:rPr>
              <a:t>   Visualizing	            </a:t>
            </a:r>
            <a:r>
              <a:rPr lang="en-US" sz="2800" dirty="0" smtClean="0">
                <a:effectLst>
                  <a:outerShdw blurRad="38100" dist="38100" dir="2700000" algn="tl">
                    <a:srgbClr val="000000">
                      <a:alpha val="43137"/>
                    </a:srgbClr>
                  </a:outerShdw>
                </a:effectLst>
              </a:rPr>
              <a:t>Determining Importance </a:t>
            </a:r>
          </a:p>
          <a:p>
            <a:pPr>
              <a:buNone/>
            </a:pPr>
            <a:endParaRPr lang="en-US" dirty="0">
              <a:effectLst>
                <a:outerShdw blurRad="38100" dist="38100" dir="2700000" algn="tl">
                  <a:srgbClr val="000000">
                    <a:alpha val="43137"/>
                  </a:srgbClr>
                </a:outerShdw>
              </a:effectLst>
            </a:endParaRPr>
          </a:p>
          <a:p>
            <a:pPr>
              <a:buNone/>
            </a:pPr>
            <a:r>
              <a:rPr lang="en-US" dirty="0" smtClean="0">
                <a:effectLst>
                  <a:outerShdw blurRad="38100" dist="38100" dir="2700000" algn="tl">
                    <a:srgbClr val="000000">
                      <a:alpha val="43137"/>
                    </a:srgbClr>
                  </a:outerShdw>
                </a:effectLst>
              </a:rPr>
              <a:t>    Inferring		   Synthesizing   </a:t>
            </a:r>
            <a:endParaRPr lang="en-US" dirty="0">
              <a:effectLst>
                <a:outerShdw blurRad="38100" dist="38100" dir="2700000" algn="tl">
                  <a:srgbClr val="000000">
                    <a:alpha val="43137"/>
                  </a:srgbClr>
                </a:outerShdw>
              </a:effectLst>
            </a:endParaRPr>
          </a:p>
        </p:txBody>
      </p:sp>
      <p:pic>
        <p:nvPicPr>
          <p:cNvPr id="4" name="Picture 5" descr="MC900434389[1]"/>
          <p:cNvPicPr>
            <a:picLocks noChangeAspect="1" noChangeArrowheads="1"/>
          </p:cNvPicPr>
          <p:nvPr/>
        </p:nvPicPr>
        <p:blipFill>
          <a:blip r:embed="rId3" cstate="print"/>
          <a:srcRect/>
          <a:stretch>
            <a:fillRect/>
          </a:stretch>
        </p:blipFill>
        <p:spPr bwMode="auto">
          <a:xfrm>
            <a:off x="6096000" y="1600200"/>
            <a:ext cx="587981" cy="638175"/>
          </a:xfrm>
          <a:prstGeom prst="rect">
            <a:avLst/>
          </a:prstGeom>
          <a:noFill/>
        </p:spPr>
      </p:pic>
      <p:pic>
        <p:nvPicPr>
          <p:cNvPr id="5" name="Picture 4" descr="MC900436321[1]"/>
          <p:cNvPicPr>
            <a:picLocks noChangeAspect="1" noChangeArrowheads="1"/>
          </p:cNvPicPr>
          <p:nvPr/>
        </p:nvPicPr>
        <p:blipFill>
          <a:blip r:embed="rId4" cstate="print"/>
          <a:srcRect/>
          <a:stretch>
            <a:fillRect/>
          </a:stretch>
        </p:blipFill>
        <p:spPr bwMode="auto">
          <a:xfrm>
            <a:off x="2209800" y="2743200"/>
            <a:ext cx="685800" cy="685800"/>
          </a:xfrm>
          <a:prstGeom prst="rect">
            <a:avLst/>
          </a:prstGeom>
          <a:noFill/>
          <a:ln w="9525">
            <a:noFill/>
            <a:miter lim="800000"/>
            <a:headEnd/>
            <a:tailEnd/>
          </a:ln>
        </p:spPr>
      </p:pic>
      <p:pic>
        <p:nvPicPr>
          <p:cNvPr id="6" name="Picture 3" descr="MC900250145[1]"/>
          <p:cNvPicPr>
            <a:picLocks noChangeAspect="1" noChangeArrowheads="1"/>
          </p:cNvPicPr>
          <p:nvPr/>
        </p:nvPicPr>
        <p:blipFill>
          <a:blip r:embed="rId5" cstate="print"/>
          <a:srcRect/>
          <a:stretch>
            <a:fillRect/>
          </a:stretch>
        </p:blipFill>
        <p:spPr bwMode="auto">
          <a:xfrm>
            <a:off x="2895600" y="3733800"/>
            <a:ext cx="914400" cy="834736"/>
          </a:xfrm>
          <a:prstGeom prst="rect">
            <a:avLst/>
          </a:prstGeom>
          <a:noFill/>
          <a:ln w="9525">
            <a:noFill/>
            <a:miter lim="800000"/>
            <a:headEnd/>
            <a:tailEnd/>
          </a:ln>
        </p:spPr>
      </p:pic>
      <p:pic>
        <p:nvPicPr>
          <p:cNvPr id="7" name="Picture 2" descr="MC900187587[1]"/>
          <p:cNvPicPr>
            <a:picLocks noChangeAspect="1" noChangeArrowheads="1"/>
          </p:cNvPicPr>
          <p:nvPr/>
        </p:nvPicPr>
        <p:blipFill>
          <a:blip r:embed="rId6" cstate="print"/>
          <a:srcRect/>
          <a:stretch>
            <a:fillRect/>
          </a:stretch>
        </p:blipFill>
        <p:spPr bwMode="auto">
          <a:xfrm>
            <a:off x="2590800" y="4800600"/>
            <a:ext cx="844163" cy="838200"/>
          </a:xfrm>
          <a:prstGeom prst="rect">
            <a:avLst/>
          </a:prstGeom>
          <a:noFill/>
        </p:spPr>
      </p:pic>
      <p:pic>
        <p:nvPicPr>
          <p:cNvPr id="8" name="Picture 6" descr="j0300840"/>
          <p:cNvPicPr>
            <a:picLocks noChangeAspect="1" noChangeArrowheads="1"/>
          </p:cNvPicPr>
          <p:nvPr/>
        </p:nvPicPr>
        <p:blipFill>
          <a:blip r:embed="rId7" cstate="print"/>
          <a:srcRect/>
          <a:stretch>
            <a:fillRect/>
          </a:stretch>
        </p:blipFill>
        <p:spPr bwMode="auto">
          <a:xfrm>
            <a:off x="8229600" y="3886200"/>
            <a:ext cx="657225" cy="555654"/>
          </a:xfrm>
          <a:prstGeom prst="rect">
            <a:avLst/>
          </a:prstGeom>
          <a:noFill/>
        </p:spPr>
      </p:pic>
      <p:pic>
        <p:nvPicPr>
          <p:cNvPr id="9" name="Picture 7" descr="MC900039365[1]"/>
          <p:cNvPicPr>
            <a:picLocks noChangeAspect="1" noChangeArrowheads="1"/>
          </p:cNvPicPr>
          <p:nvPr/>
        </p:nvPicPr>
        <p:blipFill>
          <a:blip r:embed="rId8" cstate="print"/>
          <a:srcRect/>
          <a:stretch>
            <a:fillRect/>
          </a:stretch>
        </p:blipFill>
        <p:spPr bwMode="auto">
          <a:xfrm>
            <a:off x="6858000" y="5105400"/>
            <a:ext cx="795338" cy="627063"/>
          </a:xfrm>
          <a:prstGeom prst="rect">
            <a:avLst/>
          </a:prstGeom>
          <a:noFill/>
        </p:spPr>
      </p:pic>
      <p:pic>
        <p:nvPicPr>
          <p:cNvPr id="3074" name="Picture 2" descr="C:\Users\owner\AppData\Local\Microsoft\Windows\Temporary Internet Files\Content.IE5\4I61RRQN\MC900048057[1].wmf"/>
          <p:cNvPicPr>
            <a:picLocks noChangeAspect="1" noChangeArrowheads="1"/>
          </p:cNvPicPr>
          <p:nvPr/>
        </p:nvPicPr>
        <p:blipFill>
          <a:blip r:embed="rId9" cstate="print"/>
          <a:srcRect/>
          <a:stretch>
            <a:fillRect/>
          </a:stretch>
        </p:blipFill>
        <p:spPr bwMode="auto">
          <a:xfrm>
            <a:off x="6858000" y="2667000"/>
            <a:ext cx="990600" cy="753025"/>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oAutofit/>
          </a:bodyPr>
          <a:lstStyle/>
          <a:p>
            <a:r>
              <a:rPr lang="en-US" sz="2000" dirty="0"/>
              <a:t>“Today there is a wide body of research supporting the effectiveness of explicit comprehension strategy instruction and the need for students to become </a:t>
            </a:r>
            <a:r>
              <a:rPr lang="en-US" sz="2000" dirty="0" err="1" smtClean="0"/>
              <a:t>metacognitive</a:t>
            </a:r>
            <a:r>
              <a:rPr lang="en-US" sz="2000" dirty="0" smtClean="0"/>
              <a:t>.”  ~</a:t>
            </a:r>
            <a:r>
              <a:rPr lang="en-US" sz="2000" dirty="0" err="1" smtClean="0"/>
              <a:t>Ellin</a:t>
            </a:r>
            <a:r>
              <a:rPr lang="en-US" sz="2000" dirty="0" smtClean="0"/>
              <a:t> Oliver Keene and Susan Zimmerman</a:t>
            </a:r>
            <a:endParaRPr lang="en-US" sz="2000" dirty="0">
              <a:gradFill>
                <a:gsLst>
                  <a:gs pos="0">
                    <a:srgbClr val="000000"/>
                  </a:gs>
                  <a:gs pos="39999">
                    <a:srgbClr val="0A128C"/>
                  </a:gs>
                  <a:gs pos="70000">
                    <a:srgbClr val="181CC7"/>
                  </a:gs>
                  <a:gs pos="88000">
                    <a:srgbClr val="7005D4"/>
                  </a:gs>
                  <a:gs pos="100000">
                    <a:srgbClr val="8C3D91"/>
                  </a:gs>
                </a:gsLst>
                <a:lin ang="5400000" scaled="0"/>
              </a:gradFill>
            </a:endParaRPr>
          </a:p>
        </p:txBody>
      </p:sp>
      <p:pic>
        <p:nvPicPr>
          <p:cNvPr id="4" name="Content Placeholder 3" descr="Strategies%20That%20Work.jpg"/>
          <p:cNvPicPr>
            <a:picLocks noGrp="1" noChangeAspect="1"/>
          </p:cNvPicPr>
          <p:nvPr>
            <p:ph idx="1"/>
          </p:nvPr>
        </p:nvPicPr>
        <p:blipFill>
          <a:blip r:embed="rId3" cstate="print"/>
          <a:stretch>
            <a:fillRect/>
          </a:stretch>
        </p:blipFill>
        <p:spPr>
          <a:xfrm>
            <a:off x="304800" y="1524000"/>
            <a:ext cx="1752600" cy="2362200"/>
          </a:xfrm>
        </p:spPr>
      </p:pic>
      <p:pic>
        <p:nvPicPr>
          <p:cNvPr id="5" name="Picture 4" descr="1842-1.jpg"/>
          <p:cNvPicPr>
            <a:picLocks noChangeAspect="1"/>
          </p:cNvPicPr>
          <p:nvPr/>
        </p:nvPicPr>
        <p:blipFill>
          <a:blip r:embed="rId4" cstate="print"/>
          <a:stretch>
            <a:fillRect/>
          </a:stretch>
        </p:blipFill>
        <p:spPr>
          <a:xfrm>
            <a:off x="2362200" y="1447800"/>
            <a:ext cx="1947011" cy="2438400"/>
          </a:xfrm>
          <a:prstGeom prst="rect">
            <a:avLst/>
          </a:prstGeom>
        </p:spPr>
      </p:pic>
      <p:pic>
        <p:nvPicPr>
          <p:cNvPr id="6" name="Picture 5" descr="Reading%20with%20Meaning-2.jpg"/>
          <p:cNvPicPr>
            <a:picLocks noChangeAspect="1"/>
          </p:cNvPicPr>
          <p:nvPr/>
        </p:nvPicPr>
        <p:blipFill>
          <a:blip r:embed="rId5" cstate="print"/>
          <a:stretch>
            <a:fillRect/>
          </a:stretch>
        </p:blipFill>
        <p:spPr>
          <a:xfrm>
            <a:off x="4572000" y="1524000"/>
            <a:ext cx="1854095" cy="2362200"/>
          </a:xfrm>
          <a:prstGeom prst="rect">
            <a:avLst/>
          </a:prstGeom>
        </p:spPr>
      </p:pic>
      <p:pic>
        <p:nvPicPr>
          <p:cNvPr id="7" name="Picture 6" descr="58387330.jpg"/>
          <p:cNvPicPr>
            <a:picLocks noChangeAspect="1"/>
          </p:cNvPicPr>
          <p:nvPr/>
        </p:nvPicPr>
        <p:blipFill>
          <a:blip r:embed="rId6" cstate="print"/>
          <a:stretch>
            <a:fillRect/>
          </a:stretch>
        </p:blipFill>
        <p:spPr>
          <a:xfrm>
            <a:off x="6705600" y="1447800"/>
            <a:ext cx="1962801" cy="2627047"/>
          </a:xfrm>
          <a:prstGeom prst="rect">
            <a:avLst/>
          </a:prstGeom>
        </p:spPr>
      </p:pic>
      <p:pic>
        <p:nvPicPr>
          <p:cNvPr id="9" name="Picture 8" descr="cafe-book.jpg"/>
          <p:cNvPicPr>
            <a:picLocks noChangeAspect="1"/>
          </p:cNvPicPr>
          <p:nvPr/>
        </p:nvPicPr>
        <p:blipFill>
          <a:blip r:embed="rId7" cstate="print"/>
          <a:stretch>
            <a:fillRect/>
          </a:stretch>
        </p:blipFill>
        <p:spPr>
          <a:xfrm>
            <a:off x="6019800" y="4343400"/>
            <a:ext cx="1828800" cy="2286000"/>
          </a:xfrm>
          <a:prstGeom prst="rect">
            <a:avLst/>
          </a:prstGeom>
        </p:spPr>
      </p:pic>
      <p:pic>
        <p:nvPicPr>
          <p:cNvPr id="10" name="Picture 9" descr="338-1.jpg"/>
          <p:cNvPicPr>
            <a:picLocks noChangeAspect="1"/>
          </p:cNvPicPr>
          <p:nvPr/>
        </p:nvPicPr>
        <p:blipFill>
          <a:blip r:embed="rId8" cstate="print"/>
          <a:stretch>
            <a:fillRect/>
          </a:stretch>
        </p:blipFill>
        <p:spPr>
          <a:xfrm>
            <a:off x="3657600" y="4191000"/>
            <a:ext cx="1752600" cy="2438400"/>
          </a:xfrm>
          <a:prstGeom prst="rect">
            <a:avLst/>
          </a:prstGeom>
        </p:spPr>
      </p:pic>
      <p:pic>
        <p:nvPicPr>
          <p:cNvPr id="11" name="Picture 10" descr="iribidgi.jpg"/>
          <p:cNvPicPr>
            <a:picLocks noChangeAspect="1"/>
          </p:cNvPicPr>
          <p:nvPr/>
        </p:nvPicPr>
        <p:blipFill>
          <a:blip r:embed="rId9" cstate="print"/>
          <a:stretch>
            <a:fillRect/>
          </a:stretch>
        </p:blipFill>
        <p:spPr>
          <a:xfrm>
            <a:off x="1219200" y="4114800"/>
            <a:ext cx="1752600" cy="25146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rPr>
              <a:t>Strategy Immersion</a:t>
            </a:r>
            <a:endParaRPr lang="en-US" dirty="0"/>
          </a:p>
        </p:txBody>
      </p:sp>
      <p:sp>
        <p:nvSpPr>
          <p:cNvPr id="3" name="Content Placeholder 2"/>
          <p:cNvSpPr>
            <a:spLocks noGrp="1"/>
          </p:cNvSpPr>
          <p:nvPr>
            <p:ph idx="1"/>
          </p:nvPr>
        </p:nvSpPr>
        <p:spPr>
          <a:xfrm>
            <a:off x="457200" y="1600200"/>
            <a:ext cx="8229600" cy="5257800"/>
          </a:xfrm>
        </p:spPr>
        <p:txBody>
          <a:bodyPr>
            <a:normAutofit fontScale="77500" lnSpcReduction="20000"/>
          </a:bodyPr>
          <a:lstStyle/>
          <a:p>
            <a:pPr>
              <a:buFont typeface="Wingdings" pitchFamily="2" charset="2"/>
              <a:buChar char="v"/>
            </a:pPr>
            <a:r>
              <a:rPr lang="en-US" dirty="0" smtClean="0"/>
              <a:t>Daily whole group strategy lessons/discussions</a:t>
            </a:r>
          </a:p>
          <a:p>
            <a:pPr>
              <a:buNone/>
            </a:pPr>
            <a:r>
              <a:rPr lang="en-US" dirty="0" smtClean="0"/>
              <a:t>     following workshop format…</a:t>
            </a:r>
          </a:p>
          <a:p>
            <a:pPr>
              <a:buFont typeface="Wingdings" pitchFamily="2" charset="2"/>
              <a:buChar char="v"/>
            </a:pPr>
            <a:endParaRPr lang="en-US" dirty="0" smtClean="0"/>
          </a:p>
          <a:p>
            <a:pPr>
              <a:buFont typeface="Wingdings" pitchFamily="2" charset="2"/>
              <a:buChar char="v"/>
            </a:pPr>
            <a:r>
              <a:rPr lang="en-US" dirty="0" smtClean="0"/>
              <a:t>Student practice in reading workshop blocks</a:t>
            </a:r>
          </a:p>
          <a:p>
            <a:pPr>
              <a:buNone/>
            </a:pPr>
            <a:r>
              <a:rPr lang="en-US" dirty="0" smtClean="0"/>
              <a:t>         - Daily 4:  “Read to Self”, “Read to  </a:t>
            </a:r>
          </a:p>
          <a:p>
            <a:pPr>
              <a:buNone/>
            </a:pPr>
            <a:r>
              <a:rPr lang="en-US" dirty="0" smtClean="0"/>
              <a:t>            Someone”, “Respond to Reading”, “Read  </a:t>
            </a:r>
          </a:p>
          <a:p>
            <a:pPr>
              <a:buNone/>
            </a:pPr>
            <a:r>
              <a:rPr lang="en-US" dirty="0" smtClean="0"/>
              <a:t>            with a Group” </a:t>
            </a:r>
          </a:p>
          <a:p>
            <a:pPr>
              <a:buNone/>
            </a:pPr>
            <a:endParaRPr lang="en-US" dirty="0" smtClean="0"/>
          </a:p>
          <a:p>
            <a:pPr>
              <a:buFont typeface="Wingdings" pitchFamily="2" charset="2"/>
              <a:buChar char="v"/>
            </a:pPr>
            <a:r>
              <a:rPr lang="en-US" dirty="0" smtClean="0"/>
              <a:t>Student-led discussion groups</a:t>
            </a:r>
          </a:p>
          <a:p>
            <a:pPr>
              <a:buNone/>
            </a:pPr>
            <a:endParaRPr lang="en-US" dirty="0" smtClean="0"/>
          </a:p>
          <a:p>
            <a:pPr>
              <a:buFont typeface="Wingdings" pitchFamily="2" charset="2"/>
              <a:buChar char="v"/>
            </a:pPr>
            <a:r>
              <a:rPr lang="en-US" dirty="0" smtClean="0"/>
              <a:t>Post-workshop sharing sessions </a:t>
            </a:r>
          </a:p>
          <a:p>
            <a:pPr>
              <a:buFont typeface="Wingdings" pitchFamily="2" charset="2"/>
              <a:buChar char="v"/>
            </a:pPr>
            <a:endParaRPr lang="en-US" dirty="0" smtClean="0"/>
          </a:p>
          <a:p>
            <a:pPr>
              <a:buFont typeface="Wingdings" pitchFamily="2" charset="2"/>
              <a:buChar char="v"/>
            </a:pPr>
            <a:r>
              <a:rPr lang="en-US" dirty="0" smtClean="0"/>
              <a:t>At-home practice encouraged on weekly logs</a:t>
            </a:r>
          </a:p>
          <a:p>
            <a:pPr>
              <a:buFont typeface="Wingdings" pitchFamily="2" charset="2"/>
              <a:buChar char="v"/>
            </a:pPr>
            <a:endParaRPr lang="en-US" dirty="0"/>
          </a:p>
        </p:txBody>
      </p:sp>
      <p:pic>
        <p:nvPicPr>
          <p:cNvPr id="4" name="Picture 3" descr="girl-reading.jpg"/>
          <p:cNvPicPr>
            <a:picLocks noChangeAspect="1"/>
          </p:cNvPicPr>
          <p:nvPr/>
        </p:nvPicPr>
        <p:blipFill>
          <a:blip r:embed="rId3" cstate="print"/>
          <a:stretch>
            <a:fillRect/>
          </a:stretch>
        </p:blipFill>
        <p:spPr>
          <a:xfrm>
            <a:off x="7772400" y="2057400"/>
            <a:ext cx="914400" cy="990600"/>
          </a:xfrm>
          <a:prstGeom prst="rect">
            <a:avLst/>
          </a:prstGeom>
        </p:spPr>
      </p:pic>
      <p:pic>
        <p:nvPicPr>
          <p:cNvPr id="5" name="Picture 4" descr="Reading.jpg"/>
          <p:cNvPicPr>
            <a:picLocks noChangeAspect="1"/>
          </p:cNvPicPr>
          <p:nvPr/>
        </p:nvPicPr>
        <p:blipFill>
          <a:blip r:embed="rId4" cstate="print"/>
          <a:stretch>
            <a:fillRect/>
          </a:stretch>
        </p:blipFill>
        <p:spPr>
          <a:xfrm>
            <a:off x="228600" y="3352800"/>
            <a:ext cx="925194" cy="990600"/>
          </a:xfrm>
          <a:prstGeom prst="rect">
            <a:avLst/>
          </a:prstGeom>
        </p:spPr>
      </p:pic>
      <p:pic>
        <p:nvPicPr>
          <p:cNvPr id="8" name="Picture 7" descr="cafe-book.jpg"/>
          <p:cNvPicPr>
            <a:picLocks noChangeAspect="1"/>
          </p:cNvPicPr>
          <p:nvPr/>
        </p:nvPicPr>
        <p:blipFill>
          <a:blip r:embed="rId5" cstate="print"/>
          <a:stretch>
            <a:fillRect/>
          </a:stretch>
        </p:blipFill>
        <p:spPr>
          <a:xfrm>
            <a:off x="7696200" y="152400"/>
            <a:ext cx="1173480" cy="1466850"/>
          </a:xfrm>
          <a:prstGeom prst="rect">
            <a:avLst/>
          </a:prstGeom>
        </p:spPr>
      </p:pic>
      <p:pic>
        <p:nvPicPr>
          <p:cNvPr id="9" name="Picture 8" descr="338-1.jpg"/>
          <p:cNvPicPr>
            <a:picLocks noChangeAspect="1"/>
          </p:cNvPicPr>
          <p:nvPr/>
        </p:nvPicPr>
        <p:blipFill>
          <a:blip r:embed="rId6" cstate="print"/>
          <a:stretch>
            <a:fillRect/>
          </a:stretch>
        </p:blipFill>
        <p:spPr>
          <a:xfrm>
            <a:off x="152400" y="152400"/>
            <a:ext cx="1295400" cy="1408044"/>
          </a:xfrm>
          <a:prstGeom prst="rect">
            <a:avLst/>
          </a:prstGeom>
        </p:spPr>
      </p:pic>
      <p:pic>
        <p:nvPicPr>
          <p:cNvPr id="10" name="Picture 9" descr="cafe.jpg"/>
          <p:cNvPicPr>
            <a:picLocks noChangeAspect="1"/>
          </p:cNvPicPr>
          <p:nvPr/>
        </p:nvPicPr>
        <p:blipFill>
          <a:blip r:embed="rId7" cstate="print"/>
          <a:stretch>
            <a:fillRect/>
          </a:stretch>
        </p:blipFill>
        <p:spPr>
          <a:xfrm>
            <a:off x="5715000" y="3962400"/>
            <a:ext cx="3200400" cy="21717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1033" name="Picture 9"/>
          <p:cNvPicPr>
            <a:picLocks noChangeAspect="1" noChangeArrowheads="1"/>
          </p:cNvPicPr>
          <p:nvPr/>
        </p:nvPicPr>
        <p:blipFill>
          <a:blip r:embed="rId2" cstate="print"/>
          <a:srcRect/>
          <a:stretch>
            <a:fillRect/>
          </a:stretch>
        </p:blipFill>
        <p:spPr bwMode="auto">
          <a:xfrm>
            <a:off x="1295400" y="-1"/>
            <a:ext cx="6559209" cy="6858001"/>
          </a:xfrm>
          <a:prstGeom prst="rect">
            <a:avLst/>
          </a:prstGeom>
          <a:solidFill>
            <a:schemeClr val="bg1"/>
          </a:solidFill>
          <a:ln w="9525">
            <a:noFill/>
            <a:miter lim="800000"/>
            <a:headEnd/>
            <a:tailEnd/>
          </a:ln>
          <a:effectLst/>
        </p:spPr>
      </p:pic>
      <p:cxnSp>
        <p:nvCxnSpPr>
          <p:cNvPr id="13" name="Straight Connector 12"/>
          <p:cNvCxnSpPr/>
          <p:nvPr/>
        </p:nvCxnSpPr>
        <p:spPr>
          <a:xfrm>
            <a:off x="1905000" y="3276600"/>
            <a:ext cx="533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loud Callout 13"/>
          <p:cNvSpPr/>
          <p:nvPr/>
        </p:nvSpPr>
        <p:spPr>
          <a:xfrm>
            <a:off x="0" y="1676400"/>
            <a:ext cx="4572000" cy="3581400"/>
          </a:xfrm>
          <a:prstGeom prst="cloudCallout">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en-US" dirty="0" smtClean="0"/>
              <a:t>  </a:t>
            </a:r>
          </a:p>
          <a:p>
            <a:pPr>
              <a:buNone/>
            </a:pPr>
            <a:endParaRPr lang="en-US" sz="1600" dirty="0" smtClean="0"/>
          </a:p>
          <a:p>
            <a:pPr>
              <a:buNone/>
            </a:pPr>
            <a:endParaRPr lang="en-US" sz="2000" b="1" dirty="0" smtClean="0"/>
          </a:p>
          <a:p>
            <a:pPr>
              <a:buNone/>
            </a:pPr>
            <a:endParaRPr lang="en-US" b="1" dirty="0" smtClean="0"/>
          </a:p>
          <a:p>
            <a:pPr>
              <a:buNone/>
            </a:pPr>
            <a:r>
              <a:rPr lang="en-US" b="1" dirty="0" smtClean="0"/>
              <a:t>“</a:t>
            </a:r>
            <a:r>
              <a:rPr lang="en-US" b="1" dirty="0" err="1" smtClean="0"/>
              <a:t>Metacognition</a:t>
            </a:r>
            <a:r>
              <a:rPr lang="en-US" b="1" dirty="0" smtClean="0"/>
              <a:t> is a mixture of text and thinking which equals real reading. Without either one of them it wouldn’t be real reading…it would be fake reading.”</a:t>
            </a:r>
            <a:r>
              <a:rPr lang="en-US" dirty="0" smtClean="0"/>
              <a:t>			          </a:t>
            </a:r>
            <a:r>
              <a:rPr lang="en-US" sz="2000" dirty="0" smtClean="0"/>
              <a:t> </a:t>
            </a:r>
            <a:r>
              <a:rPr lang="en-US" b="1" dirty="0" smtClean="0">
                <a:solidFill>
                  <a:schemeClr val="bg1">
                    <a:lumMod val="95000"/>
                  </a:schemeClr>
                </a:solidFill>
              </a:rPr>
              <a:t>- Kate</a:t>
            </a:r>
            <a:r>
              <a:rPr lang="en-US" dirty="0" smtClean="0"/>
              <a:t>						</a:t>
            </a:r>
            <a:endParaRPr lang="en-US" sz="1400" dirty="0" smtClean="0"/>
          </a:p>
        </p:txBody>
      </p:sp>
      <p:sp>
        <p:nvSpPr>
          <p:cNvPr id="3" name="Content Placeholder 2"/>
          <p:cNvSpPr>
            <a:spLocks noGrp="1"/>
          </p:cNvSpPr>
          <p:nvPr>
            <p:ph idx="1"/>
          </p:nvPr>
        </p:nvSpPr>
        <p:spPr>
          <a:xfrm>
            <a:off x="457200" y="304800"/>
            <a:ext cx="8229600" cy="6172200"/>
          </a:xfrm>
        </p:spPr>
        <p:txBody>
          <a:bodyPr>
            <a:normAutofit/>
          </a:bodyPr>
          <a:lstStyle/>
          <a:p>
            <a:pPr algn="ctr">
              <a:buNone/>
            </a:pPr>
            <a:r>
              <a:rPr lang="en-US" sz="4800" b="1" dirty="0" err="1"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rPr>
              <a:t>Metacognition</a:t>
            </a:r>
            <a:endParaRPr lang="en-US" sz="4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lgn="ctr">
              <a:buNone/>
            </a:pPr>
            <a:endParaRPr lang="en-US" sz="4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lgn="ctr">
              <a:buNone/>
            </a:pPr>
            <a:endParaRPr lang="en-US" sz="4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lgn="ctr">
              <a:buNone/>
            </a:pPr>
            <a:endParaRPr lang="en-US" sz="4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lgn="ctr">
              <a:buNone/>
            </a:pPr>
            <a:endParaRPr lang="en-US" sz="4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lgn="ctr">
              <a:buNone/>
            </a:pPr>
            <a:endParaRPr lang="en-US" sz="4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buNone/>
            </a:pPr>
            <a:endParaRPr lang="en-US" sz="1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buNone/>
            </a:pPr>
            <a:endParaRPr lang="en-US" sz="18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endParaRPr>
          </a:p>
          <a:p>
            <a:pPr>
              <a:buNone/>
            </a:pPr>
            <a:r>
              <a:rPr lang="en-US" sz="1400" b="1" dirty="0" smtClean="0">
                <a:ln w="6350">
                  <a:solidFill>
                    <a:schemeClr val="tx1"/>
                  </a:solidFill>
                </a:ln>
                <a:gradFill>
                  <a:gsLst>
                    <a:gs pos="0">
                      <a:srgbClr val="000000"/>
                    </a:gs>
                    <a:gs pos="39999">
                      <a:srgbClr val="0A128C"/>
                    </a:gs>
                    <a:gs pos="70000">
                      <a:srgbClr val="181CC7"/>
                    </a:gs>
                    <a:gs pos="88000">
                      <a:srgbClr val="7005D4"/>
                    </a:gs>
                    <a:gs pos="100000">
                      <a:srgbClr val="8C3D91"/>
                    </a:gs>
                  </a:gsLst>
                  <a:lin ang="5400000" scaled="0"/>
                </a:gradFill>
                <a:effectLst>
                  <a:outerShdw blurRad="50800" dist="38100" dir="2700000" algn="tl" rotWithShape="0">
                    <a:prstClr val="black">
                      <a:alpha val="40000"/>
                    </a:prstClr>
                  </a:outerShdw>
                </a:effectLst>
              </a:rPr>
              <a:t>*All student names have been changed.</a:t>
            </a:r>
          </a:p>
          <a:p>
            <a:pPr algn="ctr">
              <a:buNone/>
            </a:pPr>
            <a:endParaRPr lang="en-US" sz="5200" dirty="0" smtClean="0">
              <a:gradFill>
                <a:gsLst>
                  <a:gs pos="0">
                    <a:srgbClr val="000000"/>
                  </a:gs>
                  <a:gs pos="39999">
                    <a:srgbClr val="0A128C"/>
                  </a:gs>
                  <a:gs pos="70000">
                    <a:srgbClr val="181CC7"/>
                  </a:gs>
                  <a:gs pos="88000">
                    <a:srgbClr val="7005D4"/>
                  </a:gs>
                  <a:gs pos="100000">
                    <a:srgbClr val="8C3D91"/>
                  </a:gs>
                </a:gsLst>
                <a:lin ang="5400000" scaled="0"/>
              </a:gradFill>
            </a:endParaRPr>
          </a:p>
        </p:txBody>
      </p:sp>
      <p:pic>
        <p:nvPicPr>
          <p:cNvPr id="15" name="Picture 5" descr="MC900434389[1]"/>
          <p:cNvPicPr>
            <a:picLocks noChangeAspect="1" noChangeArrowheads="1"/>
          </p:cNvPicPr>
          <p:nvPr/>
        </p:nvPicPr>
        <p:blipFill>
          <a:blip r:embed="rId3" cstate="print"/>
          <a:srcRect/>
          <a:stretch>
            <a:fillRect/>
          </a:stretch>
        </p:blipFill>
        <p:spPr bwMode="auto">
          <a:xfrm>
            <a:off x="7620000" y="228600"/>
            <a:ext cx="1066800" cy="1157869"/>
          </a:xfrm>
          <a:prstGeom prst="rect">
            <a:avLst/>
          </a:prstGeom>
          <a:noFill/>
        </p:spPr>
      </p:pic>
      <p:pic>
        <p:nvPicPr>
          <p:cNvPr id="5" name="Picture 4" descr="ave 7-14 005.JPG"/>
          <p:cNvPicPr>
            <a:picLocks noChangeAspect="1"/>
          </p:cNvPicPr>
          <p:nvPr/>
        </p:nvPicPr>
        <p:blipFill>
          <a:blip r:embed="rId4" cstate="print"/>
          <a:stretch>
            <a:fillRect/>
          </a:stretch>
        </p:blipFill>
        <p:spPr>
          <a:xfrm>
            <a:off x="4648200" y="1600200"/>
            <a:ext cx="4267200" cy="4876800"/>
          </a:xfrm>
          <a:prstGeom prst="rect">
            <a:avLst/>
          </a:prstGeom>
        </p:spPr>
      </p:pic>
      <p:sp useBgFill="1">
        <p:nvSpPr>
          <p:cNvPr id="6" name="Right Triangle 5"/>
          <p:cNvSpPr/>
          <p:nvPr/>
        </p:nvSpPr>
        <p:spPr>
          <a:xfrm>
            <a:off x="4419600" y="6248400"/>
            <a:ext cx="1371600" cy="3048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ight Triangle 6"/>
          <p:cNvSpPr/>
          <p:nvPr/>
        </p:nvSpPr>
        <p:spPr>
          <a:xfrm rot="11598229" flipV="1">
            <a:off x="7832925" y="5958012"/>
            <a:ext cx="1250549" cy="671888"/>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ectangle 7"/>
          <p:cNvSpPr/>
          <p:nvPr/>
        </p:nvSpPr>
        <p:spPr>
          <a:xfrm>
            <a:off x="4572000" y="6400800"/>
            <a:ext cx="44196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ight Triangle 8"/>
          <p:cNvSpPr/>
          <p:nvPr/>
        </p:nvSpPr>
        <p:spPr>
          <a:xfrm rot="5400000" flipV="1">
            <a:off x="7620001" y="2362200"/>
            <a:ext cx="2362201" cy="228601"/>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ight Triangle 11"/>
          <p:cNvSpPr/>
          <p:nvPr/>
        </p:nvSpPr>
        <p:spPr>
          <a:xfrm rot="9655763" flipH="1" flipV="1">
            <a:off x="4595554" y="1459109"/>
            <a:ext cx="576143" cy="240951"/>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6" name="Rectangle 5"/>
          <p:cNvSpPr/>
          <p:nvPr/>
        </p:nvSpPr>
        <p:spPr>
          <a:xfrm>
            <a:off x="0" y="3276600"/>
            <a:ext cx="9144000" cy="3477875"/>
          </a:xfrm>
          <a:prstGeom prst="rect">
            <a:avLst/>
          </a:prstGeom>
        </p:spPr>
        <p:txBody>
          <a:bodyPr wrap="square">
            <a:spAutoFit/>
          </a:bodyPr>
          <a:lstStyle/>
          <a:p>
            <a:pPr algn="ctr"/>
            <a:r>
              <a:rPr lang="en-US" sz="1600" b="1" dirty="0" smtClean="0"/>
              <a:t>Animal Migrations</a:t>
            </a:r>
          </a:p>
          <a:p>
            <a:endParaRPr lang="en-US" b="1" dirty="0" smtClean="0"/>
          </a:p>
          <a:p>
            <a:r>
              <a:rPr lang="en-US" b="1" dirty="0" smtClean="0"/>
              <a:t>	What is it that makes animal migration such a magnificent spectacle for the eye and the mind? Is it the sheer abundance of wildlife in motion? Is it the steep odds to be overcome? Is it the amazing feats of precise navigation? The answer is all of the above. But there’s another reason why the long-distance journeys of wildebeests, </a:t>
            </a:r>
            <a:r>
              <a:rPr lang="en-US" b="1" dirty="0" err="1" smtClean="0"/>
              <a:t>sandhill</a:t>
            </a:r>
            <a:r>
              <a:rPr lang="en-US" b="1" dirty="0" smtClean="0"/>
              <a:t> cranes, monarch butterflies, sea turtles, and so many other species inspire our awe. One biologist has noted the “</a:t>
            </a:r>
            <a:r>
              <a:rPr lang="en-US" b="1" dirty="0" err="1" smtClean="0"/>
              <a:t>undistractibility</a:t>
            </a:r>
            <a:r>
              <a:rPr lang="en-US" b="1" dirty="0" smtClean="0"/>
              <a:t>” of migrating animals. A nonscientist, risking anthropomorphism, might say: Yes, they have a sense of larger purpose.</a:t>
            </a:r>
          </a:p>
          <a:p>
            <a:r>
              <a:rPr lang="en-US" sz="1200" b="1" dirty="0" smtClean="0"/>
              <a:t>By David </a:t>
            </a:r>
            <a:r>
              <a:rPr lang="en-US" sz="1200" b="1" dirty="0" err="1" smtClean="0"/>
              <a:t>Quammen</a:t>
            </a:r>
            <a:endParaRPr lang="en-US" sz="1200" dirty="0" smtClean="0"/>
          </a:p>
          <a:p>
            <a:r>
              <a:rPr lang="en-US" sz="1200" b="1" dirty="0" smtClean="0"/>
              <a:t>Photograph by Joel </a:t>
            </a:r>
            <a:r>
              <a:rPr lang="en-US" sz="1200" b="1" dirty="0" err="1" smtClean="0"/>
              <a:t>Sartore</a:t>
            </a:r>
            <a:endParaRPr lang="en-US" sz="1200" dirty="0"/>
          </a:p>
        </p:txBody>
      </p:sp>
      <p:pic>
        <p:nvPicPr>
          <p:cNvPr id="9" name="Content Placeholder 8" descr="butterflies.jpg"/>
          <p:cNvPicPr>
            <a:picLocks noGrp="1" noChangeAspect="1"/>
          </p:cNvPicPr>
          <p:nvPr>
            <p:ph idx="1"/>
          </p:nvPr>
        </p:nvPicPr>
        <p:blipFill>
          <a:blip r:embed="rId3" cstate="print"/>
          <a:stretch>
            <a:fillRect/>
          </a:stretch>
        </p:blipFill>
        <p:spPr>
          <a:xfrm>
            <a:off x="152400" y="228600"/>
            <a:ext cx="8763000" cy="3048000"/>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27483</TotalTime>
  <Words>1435</Words>
  <Application>Microsoft Office PowerPoint</Application>
  <PresentationFormat>On-screen Show (4:3)</PresentationFormat>
  <Paragraphs>300</Paragraphs>
  <Slides>34</Slides>
  <Notes>15</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Fostering Metacognitive Minds: Exploring Reading Strategies in Reading Workshop        </vt:lpstr>
      <vt:lpstr>Slide 2</vt:lpstr>
      <vt:lpstr>Slide 3</vt:lpstr>
      <vt:lpstr>  Critical Reading Strategies </vt:lpstr>
      <vt:lpstr>“Today there is a wide body of research supporting the effectiveness of explicit comprehension strategy instruction and the need for students to become metacognitive.”  ~Ellin Oliver Keene and Susan Zimmerman</vt:lpstr>
      <vt:lpstr>Strategy Immersion</vt:lpstr>
      <vt:lpstr>Slide 7</vt:lpstr>
      <vt:lpstr>Slide 8</vt:lpstr>
      <vt:lpstr>Slide 9</vt:lpstr>
      <vt:lpstr>Slide 10</vt:lpstr>
      <vt:lpstr>Slide 11</vt:lpstr>
      <vt:lpstr>Texts and Activities for Introducing Metacognition</vt:lpstr>
      <vt:lpstr>Slide 13</vt:lpstr>
      <vt:lpstr>Texts and Activities for Introducing Schema</vt:lpstr>
      <vt:lpstr>Slide 15</vt:lpstr>
      <vt:lpstr>Slide 16</vt:lpstr>
      <vt:lpstr>Texts and Activities for Introducing Visualizing</vt:lpstr>
      <vt:lpstr>Slide 18</vt:lpstr>
      <vt:lpstr>Slide 19</vt:lpstr>
      <vt:lpstr> Inferring </vt:lpstr>
      <vt:lpstr>Texts and Activities for Introducing Inferring</vt:lpstr>
      <vt:lpstr>Slide 22</vt:lpstr>
      <vt:lpstr>Questioning </vt:lpstr>
      <vt:lpstr>Texts and Activities for Introducing Questioning</vt:lpstr>
      <vt:lpstr>Student-Led Discussion Groups</vt:lpstr>
      <vt:lpstr>      Determining What’s Important and  Synthesizing    </vt:lpstr>
      <vt:lpstr>Texts and Activities for Introducing Determining What’s Important and Synthesizing</vt:lpstr>
      <vt:lpstr>Slide 28</vt:lpstr>
      <vt:lpstr>Putting it All Together</vt:lpstr>
      <vt:lpstr>Texts and Activities for  Using the Strategies Together</vt:lpstr>
      <vt:lpstr>Students Weigh In…</vt:lpstr>
      <vt:lpstr>Metacognitive Minds</vt:lpstr>
      <vt:lpstr>Metacognitive Minds</vt:lpstr>
      <vt:lpstr>Slide 34</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Fostering Metacognitive Minds in a Third Grade Classroom    Kristen Lazuta 3rd Grade Mason City Schools</dc:title>
  <dc:creator>owner</dc:creator>
  <cp:lastModifiedBy>Betsy</cp:lastModifiedBy>
  <cp:revision>805</cp:revision>
  <dcterms:created xsi:type="dcterms:W3CDTF">2011-07-06T17:37:58Z</dcterms:created>
  <dcterms:modified xsi:type="dcterms:W3CDTF">2011-09-09T23:25:18Z</dcterms:modified>
</cp:coreProperties>
</file>